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37"/>
  </p:notesMasterIdLst>
  <p:sldIdLst>
    <p:sldId id="256" r:id="rId2"/>
    <p:sldId id="296" r:id="rId3"/>
    <p:sldId id="297" r:id="rId4"/>
    <p:sldId id="298" r:id="rId5"/>
    <p:sldId id="300" r:id="rId6"/>
    <p:sldId id="299" r:id="rId7"/>
    <p:sldId id="301" r:id="rId8"/>
    <p:sldId id="302" r:id="rId9"/>
    <p:sldId id="303" r:id="rId10"/>
    <p:sldId id="309" r:id="rId11"/>
    <p:sldId id="310" r:id="rId12"/>
    <p:sldId id="304" r:id="rId13"/>
    <p:sldId id="307" r:id="rId14"/>
    <p:sldId id="311" r:id="rId15"/>
    <p:sldId id="308" r:id="rId16"/>
    <p:sldId id="288" r:id="rId17"/>
    <p:sldId id="293" r:id="rId18"/>
    <p:sldId id="294" r:id="rId19"/>
    <p:sldId id="286" r:id="rId20"/>
    <p:sldId id="305" r:id="rId21"/>
    <p:sldId id="312" r:id="rId22"/>
    <p:sldId id="306" r:id="rId23"/>
    <p:sldId id="275" r:id="rId24"/>
    <p:sldId id="278" r:id="rId25"/>
    <p:sldId id="279" r:id="rId26"/>
    <p:sldId id="271" r:id="rId27"/>
    <p:sldId id="272" r:id="rId28"/>
    <p:sldId id="270" r:id="rId29"/>
    <p:sldId id="276" r:id="rId30"/>
    <p:sldId id="263" r:id="rId31"/>
    <p:sldId id="264" r:id="rId32"/>
    <p:sldId id="265" r:id="rId33"/>
    <p:sldId id="313" r:id="rId34"/>
    <p:sldId id="287" r:id="rId35"/>
    <p:sldId id="282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00"/>
    <a:srgbClr val="CC6600"/>
    <a:srgbClr val="CCCC00"/>
    <a:srgbClr val="FF0000"/>
    <a:srgbClr val="FF5050"/>
    <a:srgbClr val="FF9999"/>
    <a:srgbClr val="548235"/>
    <a:srgbClr val="A9D18E"/>
    <a:srgbClr val="C5E0B4"/>
    <a:srgbClr val="999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8D88D6A-5F01-457D-8EC9-7B5F63248C40}" styleName="Normal Style 1 - Body/Background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E76C770-C451-478C-AED9-C6522C8D1146}" styleName="Table_0">
    <a:wholeTbl>
      <a:tcTxStyle b="off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wholeTbl>
    <a:band1H>
      <a:tcTxStyle/>
      <a:tcStyle>
        <a:tcBdr/>
        <a:fill>
          <a:solidFill>
            <a:srgbClr val="82828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828282"/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25400" cap="flat" cmpd="sng">
              <a:solidFill>
                <a:schemeClr val="lt1"/>
              </a:solidFill>
              <a:prstDash val="solid"/>
              <a:round/>
            </a:ln>
          </a:left>
        </a:tcBdr>
        <a:fill>
          <a:solidFill>
            <a:srgbClr val="828282"/>
          </a:solidFill>
        </a:fill>
      </a:tcStyle>
    </a:lastCol>
    <a:firstCol>
      <a:tcTxStyle b="on" i="off"/>
      <a:tcStyle>
        <a:tcBdr>
          <a:right>
            <a:ln w="25400" cap="flat" cmpd="sng">
              <a:solidFill>
                <a:schemeClr val="lt1"/>
              </a:solidFill>
              <a:prstDash val="solid"/>
              <a:round/>
            </a:ln>
          </a:right>
        </a:tcBdr>
        <a:fill>
          <a:solidFill>
            <a:srgbClr val="828282"/>
          </a:solidFill>
        </a:fill>
      </a:tcStyle>
    </a:firstCol>
    <a:lastRow>
      <a:tcTxStyle b="on" i="off"/>
      <a:tcStyle>
        <a:tcBdr>
          <a:top>
            <a:ln w="25400" cap="flat" cmpd="sng">
              <a:solidFill>
                <a:schemeClr val="lt1"/>
              </a:solidFill>
              <a:prstDash val="solid"/>
              <a:round/>
            </a:ln>
          </a:top>
        </a:tcBdr>
        <a:fill>
          <a:solidFill>
            <a:srgbClr val="6C6C6C"/>
          </a:solidFill>
        </a:fill>
      </a:tcStyle>
    </a:lastRow>
    <a:s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</a:ln>
          </a:left>
        </a:tcBdr>
      </a:tcStyle>
    </a:seCell>
    <a:s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</a:ln>
          </a:right>
        </a:tcBdr>
      </a:tcStyle>
    </a:swCell>
    <a:firstRow>
      <a:tcTxStyle b="on" i="off"/>
      <a:tcStyle>
        <a:tcBdr>
          <a:bottom>
            <a:ln w="25400" cap="flat" cmpd="sng">
              <a:solidFill>
                <a:schemeClr val="lt1"/>
              </a:solidFill>
              <a:prstDash val="solid"/>
              <a:round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</a:ln>
          </a:left>
        </a:tcBdr>
      </a:tcStyle>
    </a:neCell>
    <a:n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</a:ln>
          </a:right>
        </a:tcBdr>
      </a:tcStyle>
    </a:nwCell>
  </a:tblStyle>
  <a:tblStyle styleId="{E27BEF9A-FC6A-4C5D-843B-176ECE6AB05B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000"/>
  </p:normalViewPr>
  <p:slideViewPr>
    <p:cSldViewPr snapToObjects="1">
      <p:cViewPr varScale="1">
        <p:scale>
          <a:sx n="110" d="100"/>
          <a:sy n="110" d="100"/>
        </p:scale>
        <p:origin x="630" y="78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48" name="Google Shape;248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21" name="Google Shape;321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30" name="Google Shape;130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440" name="Google Shape;440;p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 amt="70000"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4.png"/><Relationship Id="rId7" Type="http://schemas.openxmlformats.org/officeDocument/2006/relationships/image" Target="../media/image4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2.png"/><Relationship Id="rId5" Type="http://schemas.openxmlformats.org/officeDocument/2006/relationships/image" Target="../media/image66.png"/><Relationship Id="rId10" Type="http://schemas.openxmlformats.org/officeDocument/2006/relationships/image" Target="../media/image51.png"/><Relationship Id="rId4" Type="http://schemas.openxmlformats.org/officeDocument/2006/relationships/image" Target="../media/image65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8.png"/><Relationship Id="rId7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72.png"/><Relationship Id="rId5" Type="http://schemas.openxmlformats.org/officeDocument/2006/relationships/image" Target="../media/image44.png"/><Relationship Id="rId10" Type="http://schemas.openxmlformats.org/officeDocument/2006/relationships/image" Target="../media/image71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7000"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텍스트, 문구, 바인딩, 액자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860102" y="-2148668"/>
            <a:ext cx="6471796" cy="11155336"/>
          </a:xfrm>
          <a:prstGeom prst="rect">
            <a:avLst/>
          </a:prstGeom>
          <a:noFill/>
          <a:ln>
            <a:noFill/>
          </a:ln>
          <a:effectLst>
            <a:outerShdw blurRad="190500" dist="38100" dir="8100000" sx="101000" sy="101000" algn="tr" rotWithShape="0">
              <a:srgbClr val="000000">
                <a:alpha val="60000"/>
              </a:srgbClr>
            </a:outerShdw>
          </a:effectLst>
        </p:spPr>
      </p:pic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2386010" y="2493388"/>
            <a:ext cx="7419975" cy="136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9600"/>
              <a:buFont typeface="Arial"/>
              <a:buNone/>
            </a:pPr>
            <a:r>
              <a:rPr lang="ko-KR" sz="9600" b="1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ko-KR" sz="9600" b="1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ay</a:t>
            </a:r>
            <a:r>
              <a:rPr lang="ko-KR" sz="9600" b="1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 Nd Choose</a:t>
            </a:r>
            <a:endParaRPr sz="9600" b="1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1523997" y="4085908"/>
            <a:ext cx="9144000" cy="85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600"/>
              <a:buNone/>
            </a:pPr>
            <a:r>
              <a:rPr lang="ko-KR" sz="1600" dirty="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201802599 박정수</a:t>
            </a:r>
            <a:r>
              <a:rPr lang="en-US" altLang="ko-KR" sz="1600" dirty="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ko-KR" altLang="en-US" sz="1600" dirty="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기획</a:t>
            </a:r>
            <a:r>
              <a:rPr lang="en-US" altLang="ko-KR" sz="1600" dirty="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600" dirty="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및 개발</a:t>
            </a:r>
            <a:endParaRPr sz="1600" dirty="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1600"/>
              <a:buNone/>
            </a:pPr>
            <a:r>
              <a:rPr lang="ko-KR" sz="1600" dirty="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201902626 성영은</a:t>
            </a:r>
            <a:r>
              <a:rPr lang="en-US" altLang="ko-KR" sz="1600" dirty="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ko-KR" altLang="en-US" sz="1600" dirty="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그래픽 및 보조 기획</a:t>
            </a:r>
            <a:endParaRPr dirty="0"/>
          </a:p>
        </p:txBody>
      </p:sp>
      <p:sp>
        <p:nvSpPr>
          <p:cNvPr id="87" name="Google Shape;87;p1"/>
          <p:cNvSpPr/>
          <p:nvPr/>
        </p:nvSpPr>
        <p:spPr>
          <a:xfrm>
            <a:off x="1488281" y="1128712"/>
            <a:ext cx="9215438" cy="4600575"/>
          </a:xfrm>
          <a:prstGeom prst="rect">
            <a:avLst/>
          </a:prstGeom>
          <a:noFill/>
          <a:ln w="76200" cap="flat" cmpd="sng">
            <a:solidFill>
              <a:srgbClr val="3F3F3F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687400" y="1314086"/>
            <a:ext cx="8817197" cy="4229826"/>
          </a:xfrm>
          <a:prstGeom prst="rect">
            <a:avLst/>
          </a:prstGeom>
          <a:noFill/>
          <a:ln w="25400" cap="flat" cmpd="sng">
            <a:solidFill>
              <a:srgbClr val="3F3F3F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3026113" y="3784934"/>
            <a:ext cx="6139768" cy="104320"/>
            <a:chOff x="3180438" y="3796213"/>
            <a:chExt cx="5983518" cy="104320"/>
          </a:xfrm>
        </p:grpSpPr>
        <p:cxnSp>
          <p:nvCxnSpPr>
            <p:cNvPr id="90" name="Google Shape;90;p1"/>
            <p:cNvCxnSpPr/>
            <p:nvPr/>
          </p:nvCxnSpPr>
          <p:spPr>
            <a:xfrm>
              <a:off x="3180439" y="3900533"/>
              <a:ext cx="5983517" cy="0"/>
            </a:xfrm>
            <a:prstGeom prst="straightConnector1">
              <a:avLst/>
            </a:prstGeom>
            <a:noFill/>
            <a:ln w="25400" cap="flat" cmpd="sng">
              <a:solidFill>
                <a:srgbClr val="3A3838">
                  <a:alpha val="800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1"/>
            <p:cNvCxnSpPr/>
            <p:nvPr/>
          </p:nvCxnSpPr>
          <p:spPr>
            <a:xfrm>
              <a:off x="3180438" y="3796213"/>
              <a:ext cx="5983517" cy="0"/>
            </a:xfrm>
            <a:prstGeom prst="straightConnector1">
              <a:avLst/>
            </a:prstGeom>
            <a:noFill/>
            <a:ln w="50800" cap="flat" cmpd="sng">
              <a:solidFill>
                <a:srgbClr val="3A3838">
                  <a:alpha val="800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ppreciating the art and agency of gameplay | Life Examined | KCRW">
            <a:extLst>
              <a:ext uri="{FF2B5EF4-FFF2-40B4-BE49-F238E27FC236}">
                <a16:creationId xmlns:a16="http://schemas.microsoft.com/office/drawing/2014/main" id="{C3AED26A-555A-A9A7-12D5-37AE2868F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80" y="404580"/>
            <a:ext cx="6984970" cy="428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13FE7A-D1DF-10DF-A155-378F2583F9CD}"/>
              </a:ext>
            </a:extLst>
          </p:cNvPr>
          <p:cNvSpPr txBox="1"/>
          <p:nvPr/>
        </p:nvSpPr>
        <p:spPr>
          <a:xfrm>
            <a:off x="1667385" y="5085230"/>
            <a:ext cx="8857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게임을 하는 사람은 재밌는 과정을 겪기 위해</a:t>
            </a:r>
            <a:endParaRPr lang="en-US" altLang="ko-KR" sz="2400" dirty="0"/>
          </a:p>
          <a:p>
            <a:pPr algn="ctr"/>
            <a:r>
              <a:rPr lang="ko-KR" altLang="en-US" sz="2400" dirty="0"/>
              <a:t>의미가 없는 목표일지라도 가짜로서 진짜 목표로 삼는다</a:t>
            </a:r>
            <a:endParaRPr lang="en-US" altLang="ko-KR" sz="2400" dirty="0"/>
          </a:p>
          <a:p>
            <a:pPr algn="ctr"/>
            <a:r>
              <a:rPr lang="en-US" altLang="ko-KR" sz="2400" dirty="0"/>
              <a:t>C. </a:t>
            </a:r>
            <a:r>
              <a:rPr lang="en-US" altLang="ko-KR" sz="2400" dirty="0" err="1"/>
              <a:t>Thi</a:t>
            </a:r>
            <a:r>
              <a:rPr lang="en-US" altLang="ko-KR" sz="2400" dirty="0"/>
              <a:t> Nguyen</a:t>
            </a:r>
          </a:p>
        </p:txBody>
      </p:sp>
    </p:spTree>
    <p:extLst>
      <p:ext uri="{BB962C8B-B14F-4D97-AF65-F5344CB8AC3E}">
        <p14:creationId xmlns:p14="http://schemas.microsoft.com/office/powerpoint/2010/main" val="167301894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Play Pong Game">
            <a:extLst>
              <a:ext uri="{FF2B5EF4-FFF2-40B4-BE49-F238E27FC236}">
                <a16:creationId xmlns:a16="http://schemas.microsoft.com/office/drawing/2014/main" id="{2101DDFF-FB81-70C6-38B0-171667594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440" y="836640"/>
            <a:ext cx="7538150" cy="505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09486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6;p2">
            <a:extLst>
              <a:ext uri="{FF2B5EF4-FFF2-40B4-BE49-F238E27FC236}">
                <a16:creationId xmlns:a16="http://schemas.microsoft.com/office/drawing/2014/main" id="{93748844-DEEC-DF02-314B-87581D76BE91}"/>
              </a:ext>
            </a:extLst>
          </p:cNvPr>
          <p:cNvPicPr/>
          <p:nvPr/>
        </p:nvPicPr>
        <p:blipFill rotWithShape="1">
          <a:blip r:embed="rId2">
            <a:alphaModFix amt="80000"/>
          </a:blip>
          <a:srcRect r="37790"/>
          <a:stretch>
            <a:fillRect/>
          </a:stretch>
        </p:blipFill>
        <p:spPr>
          <a:xfrm rot="5400000">
            <a:off x="3651517" y="-2541348"/>
            <a:ext cx="4765592" cy="128088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grpSp>
        <p:nvGrpSpPr>
          <p:cNvPr id="3" name="Google Shape;108;p2">
            <a:extLst>
              <a:ext uri="{FF2B5EF4-FFF2-40B4-BE49-F238E27FC236}">
                <a16:creationId xmlns:a16="http://schemas.microsoft.com/office/drawing/2014/main" id="{490626DF-C049-EA19-2113-516592F2774A}"/>
              </a:ext>
            </a:extLst>
          </p:cNvPr>
          <p:cNvGrpSpPr/>
          <p:nvPr/>
        </p:nvGrpSpPr>
        <p:grpSpPr>
          <a:xfrm rot="16200000">
            <a:off x="-1175407" y="3770395"/>
            <a:ext cx="3468073" cy="104608"/>
            <a:chOff x="3180438" y="3796213"/>
            <a:chExt cx="5983518" cy="104320"/>
          </a:xfrm>
        </p:grpSpPr>
        <p:cxnSp>
          <p:nvCxnSpPr>
            <p:cNvPr id="4" name="Google Shape;109;p2">
              <a:extLst>
                <a:ext uri="{FF2B5EF4-FFF2-40B4-BE49-F238E27FC236}">
                  <a16:creationId xmlns:a16="http://schemas.microsoft.com/office/drawing/2014/main" id="{EC8E49AA-0BA1-9A1F-74E9-934EADEAD0B4}"/>
                </a:ext>
              </a:extLst>
            </p:cNvPr>
            <p:cNvCxnSpPr/>
            <p:nvPr/>
          </p:nvCxnSpPr>
          <p:spPr>
            <a:xfrm>
              <a:off x="3180439" y="3900533"/>
              <a:ext cx="5983517" cy="0"/>
            </a:xfrm>
            <a:prstGeom prst="straightConnector1">
              <a:avLst/>
            </a:prstGeom>
            <a:noFill/>
            <a:ln w="25400" cap="flat" cmpd="sng">
              <a:solidFill>
                <a:srgbClr val="3A3838">
                  <a:alpha val="80000"/>
                </a:srgbClr>
              </a:solidFill>
              <a:prstDash val="solid"/>
              <a:miter/>
            </a:ln>
          </p:spPr>
        </p:cxnSp>
        <p:cxnSp>
          <p:nvCxnSpPr>
            <p:cNvPr id="5" name="Google Shape;110;p2">
              <a:extLst>
                <a:ext uri="{FF2B5EF4-FFF2-40B4-BE49-F238E27FC236}">
                  <a16:creationId xmlns:a16="http://schemas.microsoft.com/office/drawing/2014/main" id="{8CD9375A-3C0A-D37C-BF03-781DC9E95D40}"/>
                </a:ext>
              </a:extLst>
            </p:cNvPr>
            <p:cNvCxnSpPr/>
            <p:nvPr/>
          </p:nvCxnSpPr>
          <p:spPr>
            <a:xfrm>
              <a:off x="3180438" y="3796213"/>
              <a:ext cx="5983517" cy="0"/>
            </a:xfrm>
            <a:prstGeom prst="straightConnector1">
              <a:avLst/>
            </a:prstGeom>
            <a:noFill/>
            <a:ln w="50800" cap="flat" cmpd="sng">
              <a:solidFill>
                <a:srgbClr val="3A3838">
                  <a:alpha val="80000"/>
                </a:srgbClr>
              </a:solidFill>
              <a:prstDash val="solid"/>
              <a:miter/>
            </a:ln>
          </p:spPr>
        </p:cxnSp>
      </p:grpSp>
      <p:pic>
        <p:nvPicPr>
          <p:cNvPr id="9218" name="Picture 2" descr="마우스 왼쪽 버튼 - 무료 컴퓨터개 아이콘">
            <a:extLst>
              <a:ext uri="{FF2B5EF4-FFF2-40B4-BE49-F238E27FC236}">
                <a16:creationId xmlns:a16="http://schemas.microsoft.com/office/drawing/2014/main" id="{26A16917-A626-675F-BDA9-D852EF0BB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50" y="2463857"/>
            <a:ext cx="2798450" cy="27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06;p2">
            <a:extLst>
              <a:ext uri="{FF2B5EF4-FFF2-40B4-BE49-F238E27FC236}">
                <a16:creationId xmlns:a16="http://schemas.microsoft.com/office/drawing/2014/main" id="{2AE443AB-9410-309E-3767-A80FFC61169F}"/>
              </a:ext>
            </a:extLst>
          </p:cNvPr>
          <p:cNvSpPr txBox="1"/>
          <p:nvPr/>
        </p:nvSpPr>
        <p:spPr>
          <a:xfrm>
            <a:off x="622300" y="378179"/>
            <a:ext cx="5111750" cy="82004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800" b="0" i="0" u="none" strike="noStrike" cap="none" dirty="0" err="1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Way</a:t>
            </a:r>
            <a:r>
              <a:rPr lang="ko-KR" sz="4800" b="0" i="0" u="none" strike="noStrike" cap="none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800" b="0" i="0" u="none" strike="noStrike" cap="none" dirty="0" err="1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ko-KR" sz="4800" b="0" i="0" u="none" strike="noStrike" cap="none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800" b="0" i="0" u="none" strike="noStrike" cap="none" dirty="0" err="1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Choose</a:t>
            </a:r>
            <a:endParaRPr sz="4800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41179062-2B60-D32A-B021-70986B21C666}"/>
              </a:ext>
            </a:extLst>
          </p:cNvPr>
          <p:cNvSpPr txBox="1"/>
          <p:nvPr/>
        </p:nvSpPr>
        <p:spPr>
          <a:xfrm>
            <a:off x="774105" y="2231865"/>
            <a:ext cx="4840541" cy="310850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800" dirty="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PC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2800" dirty="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 dirty="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시뮬레이션</a:t>
            </a:r>
            <a:endParaRPr lang="en-US" altLang="ko-KR" sz="2800" dirty="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2800" dirty="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 dirty="0">
                <a:solidFill>
                  <a:srgbClr val="171616"/>
                </a:solidFill>
              </a:rPr>
              <a:t>어드벤처</a:t>
            </a:r>
            <a:endParaRPr lang="en-US" altLang="ko-KR" sz="2800" dirty="0">
              <a:solidFill>
                <a:srgbClr val="17161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2800" dirty="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 dirty="0">
                <a:solidFill>
                  <a:srgbClr val="171616"/>
                </a:solidFill>
              </a:rPr>
              <a:t>마우스 조작</a:t>
            </a:r>
            <a:endParaRPr lang="ko-KR" altLang="en-US" sz="2800" dirty="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949612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team의 SPORE™">
            <a:extLst>
              <a:ext uri="{FF2B5EF4-FFF2-40B4-BE49-F238E27FC236}">
                <a16:creationId xmlns:a16="http://schemas.microsoft.com/office/drawing/2014/main" id="{54F12E1D-9EAB-D11F-F4E6-00B8F18F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00" y="404580"/>
            <a:ext cx="6887318" cy="394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FFCCD2-E254-D9A1-5B3C-D7D5C92A37F4}"/>
              </a:ext>
            </a:extLst>
          </p:cNvPr>
          <p:cNvSpPr txBox="1"/>
          <p:nvPr/>
        </p:nvSpPr>
        <p:spPr>
          <a:xfrm>
            <a:off x="1991430" y="4784976"/>
            <a:ext cx="72730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풍부한 볼륨</a:t>
            </a:r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/>
              <a:t>빈약한 깊이</a:t>
            </a:r>
          </a:p>
        </p:txBody>
      </p:sp>
    </p:spTree>
    <p:extLst>
      <p:ext uri="{BB962C8B-B14F-4D97-AF65-F5344CB8AC3E}">
        <p14:creationId xmlns:p14="http://schemas.microsoft.com/office/powerpoint/2010/main" val="266079899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D801734-9405-B3D5-7190-27B7F31F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228" y="1591676"/>
            <a:ext cx="1528971" cy="1528971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AC5962E-5891-3EC7-9466-494F832E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728" y="1556740"/>
            <a:ext cx="1528971" cy="1528971"/>
          </a:xfrm>
          <a:prstGeom prst="rect">
            <a:avLst/>
          </a:prstGeom>
        </p:spPr>
      </p:pic>
      <p:pic>
        <p:nvPicPr>
          <p:cNvPr id="7" name="그림 6" descr="다크이(가) 표시된 사진&#10;&#10;자동 생성된 설명">
            <a:extLst>
              <a:ext uri="{FF2B5EF4-FFF2-40B4-BE49-F238E27FC236}">
                <a16:creationId xmlns:a16="http://schemas.microsoft.com/office/drawing/2014/main" id="{E0D09BEC-0340-4418-75D9-485612D78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56740"/>
            <a:ext cx="1528971" cy="1528971"/>
          </a:xfrm>
          <a:prstGeom prst="rect">
            <a:avLst/>
          </a:prstGeom>
        </p:spPr>
      </p:pic>
      <p:pic>
        <p:nvPicPr>
          <p:cNvPr id="9" name="그림 8" descr="블랙, 다크이(가) 표시된 사진&#10;&#10;자동 생성된 설명">
            <a:extLst>
              <a:ext uri="{FF2B5EF4-FFF2-40B4-BE49-F238E27FC236}">
                <a16:creationId xmlns:a16="http://schemas.microsoft.com/office/drawing/2014/main" id="{28599523-3A54-900A-F1B8-480E337F2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500" y="1534763"/>
            <a:ext cx="1528971" cy="152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4464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97F69B46-D673-B501-6957-931C2AA43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831" y="662219"/>
            <a:ext cx="1524004" cy="15240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6F080F-498F-14D1-DA3D-F70518BE4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56" y="650922"/>
            <a:ext cx="1524004" cy="1524004"/>
          </a:xfrm>
          <a:prstGeom prst="rect">
            <a:avLst/>
          </a:prstGeom>
        </p:spPr>
      </p:pic>
      <p:pic>
        <p:nvPicPr>
          <p:cNvPr id="7" name="그림 6" descr="표지판이(가) 표시된 사진&#10;&#10;자동 생성된 설명">
            <a:extLst>
              <a:ext uri="{FF2B5EF4-FFF2-40B4-BE49-F238E27FC236}">
                <a16:creationId xmlns:a16="http://schemas.microsoft.com/office/drawing/2014/main" id="{6795D9A8-2E60-B152-4025-AFB8F980E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70" y="635170"/>
            <a:ext cx="1524004" cy="1524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29754A-5BFF-F7BB-70B8-38598A586276}"/>
              </a:ext>
            </a:extLst>
          </p:cNvPr>
          <p:cNvSpPr txBox="1"/>
          <p:nvPr/>
        </p:nvSpPr>
        <p:spPr>
          <a:xfrm>
            <a:off x="866588" y="2186223"/>
            <a:ext cx="2448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100  ~ 0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207EC-99A1-A1CB-4404-ED6F44BBAF71}"/>
              </a:ext>
            </a:extLst>
          </p:cNvPr>
          <p:cNvSpPr txBox="1"/>
          <p:nvPr/>
        </p:nvSpPr>
        <p:spPr>
          <a:xfrm>
            <a:off x="4727810" y="2186223"/>
            <a:ext cx="24483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lain" startAt="100"/>
            </a:pPr>
            <a:r>
              <a:rPr lang="en-US" altLang="ko-KR" sz="2400" dirty="0"/>
              <a:t>~ 0</a:t>
            </a:r>
          </a:p>
          <a:p>
            <a:pPr algn="ctr"/>
            <a:r>
              <a:rPr lang="en-US" altLang="ko-KR" sz="2400" dirty="0"/>
              <a:t>70~0</a:t>
            </a:r>
          </a:p>
          <a:p>
            <a:pPr algn="ctr"/>
            <a:r>
              <a:rPr lang="en-US" altLang="ko-KR" sz="2400" dirty="0"/>
              <a:t>40~0</a:t>
            </a:r>
          </a:p>
          <a:p>
            <a:pPr algn="ctr"/>
            <a:r>
              <a:rPr lang="en-US" altLang="ko-KR" sz="2400" dirty="0"/>
              <a:t>0</a:t>
            </a:r>
            <a:endParaRPr lang="ko-KR" altLang="en-US" sz="2400" dirty="0"/>
          </a:p>
        </p:txBody>
      </p:sp>
      <p:pic>
        <p:nvPicPr>
          <p:cNvPr id="12290" name="Picture 2" descr="다키스트 던전 한국어판 티저 트레일러 - YouTube">
            <a:extLst>
              <a:ext uri="{FF2B5EF4-FFF2-40B4-BE49-F238E27FC236}">
                <a16:creationId xmlns:a16="http://schemas.microsoft.com/office/drawing/2014/main" id="{1ED960F3-0637-7F82-8C8B-3D477EBA1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933" y="3680134"/>
            <a:ext cx="2448340" cy="137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73E9808-2C6B-6B0E-E787-28DD78C0E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123" y="5137289"/>
            <a:ext cx="1345498" cy="168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70DD89-8C61-8035-51CF-E3CD3061751B}"/>
              </a:ext>
            </a:extLst>
          </p:cNvPr>
          <p:cNvSpPr txBox="1"/>
          <p:nvPr/>
        </p:nvSpPr>
        <p:spPr>
          <a:xfrm>
            <a:off x="8899663" y="2305163"/>
            <a:ext cx="2448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0 ~ 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94849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;p2">
            <a:extLst>
              <a:ext uri="{FF2B5EF4-FFF2-40B4-BE49-F238E27FC236}">
                <a16:creationId xmlns:a16="http://schemas.microsoft.com/office/drawing/2014/main" id="{51C7BA1E-90E6-2F76-9A97-51433CF38690}"/>
              </a:ext>
            </a:extLst>
          </p:cNvPr>
          <p:cNvSpPr txBox="1"/>
          <p:nvPr/>
        </p:nvSpPr>
        <p:spPr>
          <a:xfrm>
            <a:off x="2675525" y="44530"/>
            <a:ext cx="6840950" cy="83095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800" dirty="0">
                <a:solidFill>
                  <a:srgbClr val="292725"/>
                </a:solidFill>
              </a:rPr>
              <a:t>광기 특성 능력</a:t>
            </a:r>
            <a:endParaRPr lang="ko-KR" altLang="en-US" sz="4800" b="0" i="0" u="none" strike="noStrike" cap="none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 descr="표지판이(가) 표시된 사진&#10;&#10;자동 생성된 설명">
            <a:extLst>
              <a:ext uri="{FF2B5EF4-FFF2-40B4-BE49-F238E27FC236}">
                <a16:creationId xmlns:a16="http://schemas.microsoft.com/office/drawing/2014/main" id="{F724650E-9F00-7050-D5AB-2489A9FA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16" y="1405570"/>
            <a:ext cx="1074724" cy="10747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8BB38B-5185-F141-7375-DC5614B1E77D}"/>
              </a:ext>
            </a:extLst>
          </p:cNvPr>
          <p:cNvSpPr txBox="1"/>
          <p:nvPr/>
        </p:nvSpPr>
        <p:spPr>
          <a:xfrm>
            <a:off x="1736682" y="1268700"/>
            <a:ext cx="87186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현재 정신력이 </a:t>
            </a:r>
            <a:r>
              <a:rPr lang="en-US" altLang="ko-KR" sz="1800" dirty="0"/>
              <a:t>0</a:t>
            </a:r>
            <a:r>
              <a:rPr lang="ko-KR" altLang="en-US" sz="1800" dirty="0"/>
              <a:t> 이하로 떨어질 때 마다 강제로 정신 붕괴 이벤트가 발생한다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정신 붕괴 이벤트는 광기 특성을 제공하며</a:t>
            </a:r>
            <a:r>
              <a:rPr lang="en-US" altLang="ko-KR" sz="1800" dirty="0"/>
              <a:t>, </a:t>
            </a:r>
            <a:r>
              <a:rPr lang="ko-KR" altLang="en-US" sz="1800" dirty="0"/>
              <a:t>이후 정신력을 최대로 회복시킨다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광기 특성은 최대 정신력을 감소시키고 일반 특성보다 더 좋은 능력을 제공한다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5" name="Google Shape;277;p8" descr="텍스트이(가) 표시된 사진  자동 생성된 설명">
            <a:extLst>
              <a:ext uri="{FF2B5EF4-FFF2-40B4-BE49-F238E27FC236}">
                <a16:creationId xmlns:a16="http://schemas.microsoft.com/office/drawing/2014/main" id="{B6F4EF1C-206D-6A44-54D4-0F9174B8A848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559472" y="4009931"/>
            <a:ext cx="939799" cy="93979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6" name="Google Shape;280;p8">
            <a:extLst>
              <a:ext uri="{FF2B5EF4-FFF2-40B4-BE49-F238E27FC236}">
                <a16:creationId xmlns:a16="http://schemas.microsoft.com/office/drawing/2014/main" id="{1DB8F88F-99AE-471F-CFDC-B5A19DC40241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569729" y="4013985"/>
            <a:ext cx="939799" cy="93979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7" name="Google Shape;283;p8" descr="텍스트, 도끼, 어두운이(가) 표시된 사진  자동 생성된 설명">
            <a:extLst>
              <a:ext uri="{FF2B5EF4-FFF2-40B4-BE49-F238E27FC236}">
                <a16:creationId xmlns:a16="http://schemas.microsoft.com/office/drawing/2014/main" id="{87895CAB-B124-B7ED-5736-EAE0098D0E36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519785" y="4899126"/>
            <a:ext cx="939799" cy="93979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8" name="Google Shape;286;p8" descr="텍스트이(가) 표시된 사진  자동 생성된 설명">
            <a:extLst>
              <a:ext uri="{FF2B5EF4-FFF2-40B4-BE49-F238E27FC236}">
                <a16:creationId xmlns:a16="http://schemas.microsoft.com/office/drawing/2014/main" id="{F8E7A68E-D7D0-83C3-CCE5-F9F9856B4CA2}"/>
              </a:ext>
            </a:extLst>
          </p:cNvPr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1509528" y="4915068"/>
            <a:ext cx="939799" cy="93979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7C9E5D-28E3-81D5-4AAF-ABEDAA785C20}"/>
              </a:ext>
            </a:extLst>
          </p:cNvPr>
          <p:cNvSpPr txBox="1"/>
          <p:nvPr/>
        </p:nvSpPr>
        <p:spPr>
          <a:xfrm>
            <a:off x="2873260" y="4637516"/>
            <a:ext cx="6984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광기 특성은 공통적으로 최대 정신력을 </a:t>
            </a:r>
            <a:r>
              <a:rPr lang="en-US" altLang="ko-KR" sz="2000" dirty="0"/>
              <a:t>30 </a:t>
            </a:r>
            <a:r>
              <a:rPr lang="ko-KR" altLang="en-US" sz="2000" dirty="0"/>
              <a:t>감소시키고</a:t>
            </a:r>
            <a:endParaRPr lang="en-US" altLang="ko-KR" sz="2000" dirty="0"/>
          </a:p>
          <a:p>
            <a:r>
              <a:rPr lang="ko-KR" altLang="en-US" sz="2000" dirty="0"/>
              <a:t>단일 기술의 레벨을 올려준다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8012874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;p2">
            <a:extLst>
              <a:ext uri="{FF2B5EF4-FFF2-40B4-BE49-F238E27FC236}">
                <a16:creationId xmlns:a16="http://schemas.microsoft.com/office/drawing/2014/main" id="{11F18BA3-E39C-1AB3-4165-26C8BEE49AEF}"/>
              </a:ext>
            </a:extLst>
          </p:cNvPr>
          <p:cNvSpPr txBox="1"/>
          <p:nvPr/>
        </p:nvSpPr>
        <p:spPr>
          <a:xfrm>
            <a:off x="4964354" y="71885"/>
            <a:ext cx="2263291" cy="83095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800" dirty="0">
                <a:solidFill>
                  <a:srgbClr val="292725"/>
                </a:solidFill>
              </a:rPr>
              <a:t>퀘스트</a:t>
            </a:r>
            <a:endParaRPr lang="ko-KR" altLang="en-US" sz="4800" b="0" i="0" u="none" strike="noStrike" cap="none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8FA2F7-2744-C0FE-6B10-ADBC5054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915" y="2662597"/>
            <a:ext cx="7320170" cy="4090819"/>
          </a:xfrm>
          <a:prstGeom prst="rect">
            <a:avLst/>
          </a:prstGeom>
        </p:spPr>
      </p:pic>
      <p:pic>
        <p:nvPicPr>
          <p:cNvPr id="5" name="Google Shape;365;p13">
            <a:extLst>
              <a:ext uri="{FF2B5EF4-FFF2-40B4-BE49-F238E27FC236}">
                <a16:creationId xmlns:a16="http://schemas.microsoft.com/office/drawing/2014/main" id="{7A489523-802F-C095-7ED7-9D6B54B300FD}"/>
              </a:ext>
            </a:extLst>
          </p:cNvPr>
          <p:cNvPicPr preferRelativeResize="0"/>
          <p:nvPr/>
        </p:nvPicPr>
        <p:blipFill rotWithShape="1">
          <a:blip r:embed="rId3">
            <a:alphaModFix amt="80000"/>
          </a:blip>
          <a:srcRect l="15539" r="63869"/>
          <a:stretch/>
        </p:blipFill>
        <p:spPr>
          <a:xfrm rot="5400000">
            <a:off x="5375836" y="-4677309"/>
            <a:ext cx="1376659" cy="128088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D5FDC0-D012-7622-547E-42F23A840308}"/>
              </a:ext>
            </a:extLst>
          </p:cNvPr>
          <p:cNvSpPr txBox="1"/>
          <p:nvPr/>
        </p:nvSpPr>
        <p:spPr>
          <a:xfrm>
            <a:off x="1343340" y="1188512"/>
            <a:ext cx="9218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정착지 도착</a:t>
            </a:r>
            <a:r>
              <a:rPr lang="en-US" altLang="ko-KR" sz="1600" dirty="0"/>
              <a:t>, </a:t>
            </a:r>
            <a:r>
              <a:rPr lang="ko-KR" altLang="en-US" sz="1600" dirty="0"/>
              <a:t>맵 이동으로 턴이 흘러 퀘스트가 주어지면</a:t>
            </a:r>
            <a:endParaRPr lang="en-US" altLang="ko-KR" sz="1600" dirty="0"/>
          </a:p>
          <a:p>
            <a:pPr algn="ctr"/>
            <a:r>
              <a:rPr lang="ko-KR" altLang="en-US" sz="1600" dirty="0"/>
              <a:t>그 턴에 실행될 다른 이벤트들을 중지시키고 퀘스트 제공 이벤트를 실행한다</a:t>
            </a:r>
            <a:r>
              <a:rPr lang="en-US" altLang="ko-KR" sz="1600" dirty="0"/>
              <a:t>.</a:t>
            </a:r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퀘스트는 자동으로 수락되며 그 직후부터 해당 퀘스트 전용 이벤트 풀이 활성화된다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5784684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;p2">
            <a:extLst>
              <a:ext uri="{FF2B5EF4-FFF2-40B4-BE49-F238E27FC236}">
                <a16:creationId xmlns:a16="http://schemas.microsoft.com/office/drawing/2014/main" id="{59BF731C-28B5-C0DA-E5A4-C33C55B1AE6F}"/>
              </a:ext>
            </a:extLst>
          </p:cNvPr>
          <p:cNvSpPr txBox="1"/>
          <p:nvPr/>
        </p:nvSpPr>
        <p:spPr>
          <a:xfrm>
            <a:off x="4964354" y="71885"/>
            <a:ext cx="2263291" cy="83095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800" dirty="0">
                <a:solidFill>
                  <a:srgbClr val="292725"/>
                </a:solidFill>
              </a:rPr>
              <a:t>퀘스트</a:t>
            </a:r>
            <a:endParaRPr lang="ko-KR" altLang="en-US" sz="4800" b="0" i="0" u="none" strike="noStrike" cap="none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365;p13">
            <a:extLst>
              <a:ext uri="{FF2B5EF4-FFF2-40B4-BE49-F238E27FC236}">
                <a16:creationId xmlns:a16="http://schemas.microsoft.com/office/drawing/2014/main" id="{E6F3651B-A8A6-304F-27EB-9A026EAAFDE4}"/>
              </a:ext>
            </a:extLst>
          </p:cNvPr>
          <p:cNvPicPr preferRelativeResize="0"/>
          <p:nvPr/>
        </p:nvPicPr>
        <p:blipFill rotWithShape="1">
          <a:blip r:embed="rId2">
            <a:alphaModFix amt="80000"/>
          </a:blip>
          <a:srcRect l="15539" r="63869"/>
          <a:stretch/>
        </p:blipFill>
        <p:spPr>
          <a:xfrm rot="5400000">
            <a:off x="5300924" y="-4738343"/>
            <a:ext cx="1526488" cy="128088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94DC3F-F1F7-6931-5AB3-ACAB51ED9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430" y="2572932"/>
            <a:ext cx="7461641" cy="41989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F1AFF7-C56B-0E75-2033-8E765482D5E3}"/>
              </a:ext>
            </a:extLst>
          </p:cNvPr>
          <p:cNvSpPr txBox="1"/>
          <p:nvPr/>
        </p:nvSpPr>
        <p:spPr>
          <a:xfrm>
            <a:off x="1343340" y="980660"/>
            <a:ext cx="9218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퀘스트 라인의 마지막 이벤트를 성공시키면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게임을 완료해 점수를 합산할 권한이 주어진다</a:t>
            </a:r>
            <a:r>
              <a:rPr lang="en-US" altLang="ko-KR" sz="1600" dirty="0"/>
              <a:t>.</a:t>
            </a:r>
          </a:p>
          <a:p>
            <a:pPr algn="ctr"/>
            <a:r>
              <a:rPr lang="ko-KR" altLang="en-US" sz="1600" dirty="0"/>
              <a:t>게임을 완료하지 않고 다른 퀘스트를 찾아 이어할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2506671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;p2">
            <a:extLst>
              <a:ext uri="{FF2B5EF4-FFF2-40B4-BE49-F238E27FC236}">
                <a16:creationId xmlns:a16="http://schemas.microsoft.com/office/drawing/2014/main" id="{AC989B54-0EA4-A369-3E88-7E169B23736F}"/>
              </a:ext>
            </a:extLst>
          </p:cNvPr>
          <p:cNvSpPr txBox="1"/>
          <p:nvPr/>
        </p:nvSpPr>
        <p:spPr>
          <a:xfrm>
            <a:off x="4964354" y="71885"/>
            <a:ext cx="2263291" cy="83095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800" dirty="0">
                <a:solidFill>
                  <a:srgbClr val="292725"/>
                </a:solidFill>
              </a:rPr>
              <a:t>퀘스트</a:t>
            </a:r>
            <a:endParaRPr lang="ko-KR" altLang="en-US" sz="4800" b="0" i="0" u="none" strike="noStrike" cap="none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365;p13">
            <a:extLst>
              <a:ext uri="{FF2B5EF4-FFF2-40B4-BE49-F238E27FC236}">
                <a16:creationId xmlns:a16="http://schemas.microsoft.com/office/drawing/2014/main" id="{6535F3DB-ECEA-4D19-86CB-EBF47F8BB799}"/>
              </a:ext>
            </a:extLst>
          </p:cNvPr>
          <p:cNvPicPr preferRelativeResize="0"/>
          <p:nvPr/>
        </p:nvPicPr>
        <p:blipFill rotWithShape="1">
          <a:blip r:embed="rId2">
            <a:alphaModFix amt="80000"/>
          </a:blip>
          <a:srcRect l="15539" r="63869"/>
          <a:stretch/>
        </p:blipFill>
        <p:spPr>
          <a:xfrm rot="5400000">
            <a:off x="4223740" y="-2471360"/>
            <a:ext cx="3744520" cy="128088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553CE8-2103-88F0-5F37-B7970EF6A548}"/>
              </a:ext>
            </a:extLst>
          </p:cNvPr>
          <p:cNvSpPr txBox="1"/>
          <p:nvPr/>
        </p:nvSpPr>
        <p:spPr>
          <a:xfrm>
            <a:off x="2639520" y="1158660"/>
            <a:ext cx="648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퀘스트는 이야기를 가진 일련의 이벤트 배열로 이 이벤트 배열을 전부 완료할 시 게임을 완료할 수 있는 선택지를 제공</a:t>
            </a:r>
          </a:p>
        </p:txBody>
      </p:sp>
      <p:sp>
        <p:nvSpPr>
          <p:cNvPr id="6" name="Google Shape;373;p13">
            <a:extLst>
              <a:ext uri="{FF2B5EF4-FFF2-40B4-BE49-F238E27FC236}">
                <a16:creationId xmlns:a16="http://schemas.microsoft.com/office/drawing/2014/main" id="{7865C219-F6D8-6366-1C88-1DAC6382B323}"/>
              </a:ext>
            </a:extLst>
          </p:cNvPr>
          <p:cNvSpPr/>
          <p:nvPr/>
        </p:nvSpPr>
        <p:spPr>
          <a:xfrm>
            <a:off x="1199320" y="2285610"/>
            <a:ext cx="1584220" cy="495300"/>
          </a:xfrm>
          <a:prstGeom prst="rect">
            <a:avLst/>
          </a:prstGeom>
          <a:solidFill>
            <a:srgbClr val="3A3838">
              <a:alpha val="89803"/>
            </a:srgbClr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F2F2F2"/>
                </a:solidFill>
              </a:rPr>
              <a:t>시작 퀘스트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773F67-2AE4-8001-E6DC-4D7D2191E1F9}"/>
              </a:ext>
            </a:extLst>
          </p:cNvPr>
          <p:cNvSpPr txBox="1"/>
          <p:nvPr/>
        </p:nvSpPr>
        <p:spPr>
          <a:xfrm>
            <a:off x="0" y="3027974"/>
            <a:ext cx="393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시작 초기 특성과 함께 선택한다</a:t>
            </a:r>
            <a:r>
              <a:rPr lang="en-US" altLang="ko-KR" sz="1600" dirty="0"/>
              <a:t>.</a:t>
            </a:r>
          </a:p>
          <a:p>
            <a:pPr algn="ctr"/>
            <a:r>
              <a:rPr lang="ko-KR" altLang="en-US" sz="1600" dirty="0"/>
              <a:t>일반 퀘스트보다 훨씬 긴 배열을 가진다</a:t>
            </a:r>
          </a:p>
        </p:txBody>
      </p:sp>
      <p:sp>
        <p:nvSpPr>
          <p:cNvPr id="8" name="Google Shape;373;p13">
            <a:extLst>
              <a:ext uri="{FF2B5EF4-FFF2-40B4-BE49-F238E27FC236}">
                <a16:creationId xmlns:a16="http://schemas.microsoft.com/office/drawing/2014/main" id="{84FD2B2A-7322-1CD4-FD6A-4C1B68152387}"/>
              </a:ext>
            </a:extLst>
          </p:cNvPr>
          <p:cNvSpPr/>
          <p:nvPr/>
        </p:nvSpPr>
        <p:spPr>
          <a:xfrm>
            <a:off x="6847081" y="2285610"/>
            <a:ext cx="1584220" cy="495300"/>
          </a:xfrm>
          <a:prstGeom prst="rect">
            <a:avLst/>
          </a:prstGeom>
          <a:solidFill>
            <a:srgbClr val="3A3838">
              <a:alpha val="89803"/>
            </a:srgbClr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solidFill>
                  <a:srgbClr val="F2F2F2"/>
                </a:solidFill>
              </a:rPr>
              <a:t>퀘스트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1E790E-0348-BF79-BE26-D4793A28AAC8}"/>
              </a:ext>
            </a:extLst>
          </p:cNvPr>
          <p:cNvSpPr txBox="1"/>
          <p:nvPr/>
        </p:nvSpPr>
        <p:spPr>
          <a:xfrm>
            <a:off x="4799820" y="2830888"/>
            <a:ext cx="5832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퀘스트는 특정 이벤트를 통해 습득할 수 있다</a:t>
            </a:r>
            <a:r>
              <a:rPr lang="en-US" altLang="ko-KR" sz="1600" dirty="0"/>
              <a:t>.</a:t>
            </a:r>
          </a:p>
          <a:p>
            <a:pPr algn="ctr"/>
            <a:r>
              <a:rPr lang="ko-KR" altLang="en-US" sz="1600" dirty="0"/>
              <a:t>이벤트를 제공하는 퀘스트는 최소 </a:t>
            </a:r>
            <a:r>
              <a:rPr lang="en-US" altLang="ko-KR" sz="1600" dirty="0"/>
              <a:t>5</a:t>
            </a:r>
            <a:r>
              <a:rPr lang="ko-KR" altLang="en-US" sz="1600" dirty="0"/>
              <a:t>년에 </a:t>
            </a:r>
            <a:r>
              <a:rPr lang="en-US" altLang="ko-KR" sz="1600" dirty="0"/>
              <a:t>1</a:t>
            </a:r>
            <a:r>
              <a:rPr lang="ko-KR" altLang="en-US" sz="1600" dirty="0"/>
              <a:t>번씩 등장하며 확률에 따라 </a:t>
            </a:r>
            <a:r>
              <a:rPr lang="en-US" altLang="ko-KR" sz="1600" dirty="0"/>
              <a:t>5</a:t>
            </a:r>
            <a:r>
              <a:rPr lang="ko-KR" altLang="en-US" sz="1600" dirty="0"/>
              <a:t>년 안에 </a:t>
            </a:r>
            <a:r>
              <a:rPr lang="en-US" altLang="ko-KR" sz="1600" dirty="0"/>
              <a:t>2</a:t>
            </a:r>
            <a:r>
              <a:rPr lang="ko-KR" altLang="en-US" sz="1600" dirty="0"/>
              <a:t>개 이상의 퀘스트를 받을 수도 있다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7312D80-2A1A-A129-0A87-DFF08B128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13391"/>
              </p:ext>
            </p:extLst>
          </p:nvPr>
        </p:nvGraphicFramePr>
        <p:xfrm>
          <a:off x="3945436" y="3747688"/>
          <a:ext cx="8128000" cy="1049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93938278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924178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6233705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082054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98240634"/>
                    </a:ext>
                  </a:extLst>
                </a:gridCol>
              </a:tblGrid>
              <a:tr h="179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년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년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년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년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년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821496"/>
                  </a:ext>
                </a:extLst>
              </a:tr>
              <a:tr h="653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분기마다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2.5% </a:t>
                      </a:r>
                      <a:r>
                        <a:rPr lang="ko-KR" altLang="en-US" sz="1600" dirty="0"/>
                        <a:t>확률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분기마다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5% </a:t>
                      </a:r>
                      <a:r>
                        <a:rPr lang="ko-KR" altLang="en-US" sz="1600" dirty="0"/>
                        <a:t>확률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분기마다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7.5% </a:t>
                      </a:r>
                      <a:r>
                        <a:rPr lang="ko-KR" altLang="en-US" sz="1600" dirty="0"/>
                        <a:t>확률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분기마다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10% </a:t>
                      </a:r>
                      <a:r>
                        <a:rPr lang="ko-KR" altLang="en-US" sz="1600" dirty="0"/>
                        <a:t>확률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20%/20%/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40%/100%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04939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ECA3969-0197-2443-6833-D2E83B338CF4}"/>
              </a:ext>
            </a:extLst>
          </p:cNvPr>
          <p:cNvSpPr txBox="1"/>
          <p:nvPr/>
        </p:nvSpPr>
        <p:spPr>
          <a:xfrm>
            <a:off x="4655800" y="4932515"/>
            <a:ext cx="5832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5</a:t>
            </a:r>
            <a:r>
              <a:rPr lang="ko-KR" altLang="en-US" sz="1600" dirty="0"/>
              <a:t>년의 주기 동안 이벤트를 </a:t>
            </a:r>
            <a:r>
              <a:rPr lang="en-US" altLang="ko-KR" sz="1600" dirty="0"/>
              <a:t>1</a:t>
            </a:r>
            <a:r>
              <a:rPr lang="ko-KR" altLang="en-US" sz="1600" dirty="0"/>
              <a:t>회 획득 하면</a:t>
            </a:r>
            <a:endParaRPr lang="en-US" altLang="ko-KR" sz="1600" dirty="0"/>
          </a:p>
          <a:p>
            <a:pPr algn="ctr"/>
            <a:r>
              <a:rPr lang="ko-KR" altLang="en-US" sz="1600" dirty="0"/>
              <a:t>남은 주기 동안 이벤트 등장 확률은 </a:t>
            </a:r>
            <a:r>
              <a:rPr lang="en-US" altLang="ko-KR" sz="1600" dirty="0"/>
              <a:t>1.5%</a:t>
            </a:r>
            <a:r>
              <a:rPr lang="ko-KR" altLang="en-US" sz="1600" dirty="0"/>
              <a:t>로 고정된다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494877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Become a Professional Gamer and Get Paid! - Placeit Blog">
            <a:extLst>
              <a:ext uri="{FF2B5EF4-FFF2-40B4-BE49-F238E27FC236}">
                <a16:creationId xmlns:a16="http://schemas.microsoft.com/office/drawing/2014/main" id="{EAE497AF-5736-C4AB-F5D6-EE7404C17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91" y="2276840"/>
            <a:ext cx="5003583" cy="338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loved World of Warcraft cosplayer Jarod Nandin has died | PC Gamer">
            <a:extLst>
              <a:ext uri="{FF2B5EF4-FFF2-40B4-BE49-F238E27FC236}">
                <a16:creationId xmlns:a16="http://schemas.microsoft.com/office/drawing/2014/main" id="{C681CDF6-55E2-8FD2-471A-8EF287B02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624" y="2276840"/>
            <a:ext cx="5071490" cy="338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7E38F8-B504-FE20-438D-43D64C3D11B1}"/>
              </a:ext>
            </a:extLst>
          </p:cNvPr>
          <p:cNvSpPr txBox="1"/>
          <p:nvPr/>
        </p:nvSpPr>
        <p:spPr>
          <a:xfrm>
            <a:off x="2495500" y="673368"/>
            <a:ext cx="7417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/>
              <a:t>Gamer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44350947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team의 Reigns - Songs of Reigns: Interactive OST">
            <a:extLst>
              <a:ext uri="{FF2B5EF4-FFF2-40B4-BE49-F238E27FC236}">
                <a16:creationId xmlns:a16="http://schemas.microsoft.com/office/drawing/2014/main" id="{310595A3-963D-5A3B-0A1A-94ABCABE7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00" y="3582805"/>
            <a:ext cx="5544770" cy="311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Legend of Keepers: Career of a Dungeon Manager Review – Cthulhu's Critiques">
            <a:extLst>
              <a:ext uri="{FF2B5EF4-FFF2-40B4-BE49-F238E27FC236}">
                <a16:creationId xmlns:a16="http://schemas.microsoft.com/office/drawing/2014/main" id="{438B2182-ABE1-0C24-F237-6570A0023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00" y="188550"/>
            <a:ext cx="5544770" cy="311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D&amp;D 성향 테스트(스압) : 네이버 블로그">
            <a:extLst>
              <a:ext uri="{FF2B5EF4-FFF2-40B4-BE49-F238E27FC236}">
                <a16:creationId xmlns:a16="http://schemas.microsoft.com/office/drawing/2014/main" id="{5A029742-03D4-C4A7-BE35-92872F601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70" y="620848"/>
            <a:ext cx="4039903" cy="537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64921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isco Elysium – Canard PC">
            <a:extLst>
              <a:ext uri="{FF2B5EF4-FFF2-40B4-BE49-F238E27FC236}">
                <a16:creationId xmlns:a16="http://schemas.microsoft.com/office/drawing/2014/main" id="{61765305-C608-F458-5B23-DADD84836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420" y="1052670"/>
            <a:ext cx="7680220" cy="432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십자형 3">
            <a:extLst>
              <a:ext uri="{FF2B5EF4-FFF2-40B4-BE49-F238E27FC236}">
                <a16:creationId xmlns:a16="http://schemas.microsoft.com/office/drawing/2014/main" id="{5519A958-F964-41FB-24DA-EA7A20B88578}"/>
              </a:ext>
            </a:extLst>
          </p:cNvPr>
          <p:cNvSpPr/>
          <p:nvPr/>
        </p:nvSpPr>
        <p:spPr>
          <a:xfrm rot="2700000">
            <a:off x="2963563" y="338538"/>
            <a:ext cx="5591930" cy="5591930"/>
          </a:xfrm>
          <a:prstGeom prst="plus">
            <a:avLst>
              <a:gd name="adj" fmla="val 48672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32638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컵이(가) 표시된 사진&#10;&#10;자동 생성된 설명">
            <a:extLst>
              <a:ext uri="{FF2B5EF4-FFF2-40B4-BE49-F238E27FC236}">
                <a16:creationId xmlns:a16="http://schemas.microsoft.com/office/drawing/2014/main" id="{49DF2F0B-C437-4A9E-2ABC-D54704C8B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180" y="3284980"/>
            <a:ext cx="1524003" cy="1524003"/>
          </a:xfrm>
          <a:prstGeom prst="rect">
            <a:avLst/>
          </a:prstGeom>
        </p:spPr>
      </p:pic>
      <p:pic>
        <p:nvPicPr>
          <p:cNvPr id="5" name="그림 4" descr="식물이(가) 표시된 사진&#10;&#10;자동 생성된 설명">
            <a:extLst>
              <a:ext uri="{FF2B5EF4-FFF2-40B4-BE49-F238E27FC236}">
                <a16:creationId xmlns:a16="http://schemas.microsoft.com/office/drawing/2014/main" id="{2CBADE80-CAC5-9AD0-4E84-3352FE986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88" y="3212970"/>
            <a:ext cx="1524003" cy="152400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E585B56-DD8C-4A5F-43BE-13D711761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489" y="980660"/>
            <a:ext cx="1524003" cy="1524003"/>
          </a:xfrm>
          <a:prstGeom prst="rect">
            <a:avLst/>
          </a:prstGeom>
        </p:spPr>
      </p:pic>
      <p:pic>
        <p:nvPicPr>
          <p:cNvPr id="9" name="그림 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7AC6E4B-3982-89ED-4B33-EF688A056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047" y="980660"/>
            <a:ext cx="1524003" cy="152400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87E60AC-E577-B261-0D1D-68F60A0144EC}"/>
              </a:ext>
            </a:extLst>
          </p:cNvPr>
          <p:cNvCxnSpPr/>
          <p:nvPr/>
        </p:nvCxnSpPr>
        <p:spPr>
          <a:xfrm>
            <a:off x="4583790" y="1844780"/>
            <a:ext cx="244834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05878A3-83DA-0F9D-1D3B-E214DB9D0C06}"/>
              </a:ext>
            </a:extLst>
          </p:cNvPr>
          <p:cNvCxnSpPr/>
          <p:nvPr/>
        </p:nvCxnSpPr>
        <p:spPr>
          <a:xfrm>
            <a:off x="4583790" y="3861060"/>
            <a:ext cx="244834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66737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75162D0B-C909-D432-EB29-00D65E834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871396"/>
              </p:ext>
            </p:extLst>
          </p:nvPr>
        </p:nvGraphicFramePr>
        <p:xfrm>
          <a:off x="1037681" y="2956560"/>
          <a:ext cx="10116638" cy="94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5234">
                  <a:extLst>
                    <a:ext uri="{9D8B030D-6E8A-4147-A177-3AD203B41FA5}">
                      <a16:colId xmlns:a16="http://schemas.microsoft.com/office/drawing/2014/main" val="2864889024"/>
                    </a:ext>
                  </a:extLst>
                </a:gridCol>
                <a:gridCol w="1445234">
                  <a:extLst>
                    <a:ext uri="{9D8B030D-6E8A-4147-A177-3AD203B41FA5}">
                      <a16:colId xmlns:a16="http://schemas.microsoft.com/office/drawing/2014/main" val="3330845822"/>
                    </a:ext>
                  </a:extLst>
                </a:gridCol>
                <a:gridCol w="1445234">
                  <a:extLst>
                    <a:ext uri="{9D8B030D-6E8A-4147-A177-3AD203B41FA5}">
                      <a16:colId xmlns:a16="http://schemas.microsoft.com/office/drawing/2014/main" val="1988279667"/>
                    </a:ext>
                  </a:extLst>
                </a:gridCol>
                <a:gridCol w="1445234">
                  <a:extLst>
                    <a:ext uri="{9D8B030D-6E8A-4147-A177-3AD203B41FA5}">
                      <a16:colId xmlns:a16="http://schemas.microsoft.com/office/drawing/2014/main" val="4283283275"/>
                    </a:ext>
                  </a:extLst>
                </a:gridCol>
                <a:gridCol w="1445234">
                  <a:extLst>
                    <a:ext uri="{9D8B030D-6E8A-4147-A177-3AD203B41FA5}">
                      <a16:colId xmlns:a16="http://schemas.microsoft.com/office/drawing/2014/main" val="390363835"/>
                    </a:ext>
                  </a:extLst>
                </a:gridCol>
                <a:gridCol w="1445234">
                  <a:extLst>
                    <a:ext uri="{9D8B030D-6E8A-4147-A177-3AD203B41FA5}">
                      <a16:colId xmlns:a16="http://schemas.microsoft.com/office/drawing/2014/main" val="2407256701"/>
                    </a:ext>
                  </a:extLst>
                </a:gridCol>
                <a:gridCol w="1445234">
                  <a:extLst>
                    <a:ext uri="{9D8B030D-6E8A-4147-A177-3AD203B41FA5}">
                      <a16:colId xmlns:a16="http://schemas.microsoft.com/office/drawing/2014/main" val="4102309007"/>
                    </a:ext>
                  </a:extLst>
                </a:gridCol>
              </a:tblGrid>
              <a:tr h="199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040844"/>
                  </a:ext>
                </a:extLst>
              </a:tr>
              <a:tr h="562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보너스 추가 강화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전역 정신력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회복 값 감소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보너스 강화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정신 선택지에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정신력 감소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돈 지불 값 감소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효과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정신력 지불 값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감소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보너스 강화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물질 선택지에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정신력 감소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보너스 추가 강화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돈 지불 값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8546380"/>
                  </a:ext>
                </a:extLst>
              </a:tr>
            </a:tbl>
          </a:graphicData>
        </a:graphic>
      </p:graphicFrame>
      <p:pic>
        <p:nvPicPr>
          <p:cNvPr id="7" name="Google Shape;229;p7" descr="텍스트이(가) 표시된 사진&#10;&#10;자동 생성된 설명">
            <a:extLst>
              <a:ext uri="{FF2B5EF4-FFF2-40B4-BE49-F238E27FC236}">
                <a16:creationId xmlns:a16="http://schemas.microsoft.com/office/drawing/2014/main" id="{56D2E899-5538-7633-6A94-65415AD4EA2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57596" y="6067424"/>
            <a:ext cx="790576" cy="79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30;p7" descr="텍스트이(가) 표시된 사진&#10;&#10;자동 생성된 설명">
            <a:extLst>
              <a:ext uri="{FF2B5EF4-FFF2-40B4-BE49-F238E27FC236}">
                <a16:creationId xmlns:a16="http://schemas.microsoft.com/office/drawing/2014/main" id="{50981A00-0F6A-8463-E984-32EE3C6155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5648" y="-99490"/>
            <a:ext cx="790576" cy="7905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61D1475-4B92-4523-8EA9-4E5374965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585915"/>
              </p:ext>
            </p:extLst>
          </p:nvPr>
        </p:nvGraphicFramePr>
        <p:xfrm>
          <a:off x="5373383" y="2087766"/>
          <a:ext cx="1445234" cy="8673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5234">
                  <a:extLst>
                    <a:ext uri="{9D8B030D-6E8A-4147-A177-3AD203B41FA5}">
                      <a16:colId xmlns:a16="http://schemas.microsoft.com/office/drawing/2014/main" val="1178991046"/>
                    </a:ext>
                  </a:extLst>
                </a:gridCol>
              </a:tblGrid>
              <a:tr h="199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067502"/>
                  </a:ext>
                </a:extLst>
              </a:tr>
              <a:tr h="562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대화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지성 테마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스킬 체크 보너스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808616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02A956-BAF2-472E-7BB7-49296AD31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597500"/>
              </p:ext>
            </p:extLst>
          </p:nvPr>
        </p:nvGraphicFramePr>
        <p:xfrm>
          <a:off x="5373383" y="3901440"/>
          <a:ext cx="1445234" cy="8673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5234">
                  <a:extLst>
                    <a:ext uri="{9D8B030D-6E8A-4147-A177-3AD203B41FA5}">
                      <a16:colId xmlns:a16="http://schemas.microsoft.com/office/drawing/2014/main" val="1178991046"/>
                    </a:ext>
                  </a:extLst>
                </a:gridCol>
              </a:tblGrid>
              <a:tr h="199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067502"/>
                  </a:ext>
                </a:extLst>
              </a:tr>
              <a:tr h="562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육체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자연 테마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스킬 체크 보너스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808616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8D0EF7F-0E4F-9874-9622-FA8C55974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990316"/>
              </p:ext>
            </p:extLst>
          </p:nvPr>
        </p:nvGraphicFramePr>
        <p:xfrm>
          <a:off x="5373383" y="4770762"/>
          <a:ext cx="1445234" cy="94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5234">
                  <a:extLst>
                    <a:ext uri="{9D8B030D-6E8A-4147-A177-3AD203B41FA5}">
                      <a16:colId xmlns:a16="http://schemas.microsoft.com/office/drawing/2014/main" val="1178991046"/>
                    </a:ext>
                  </a:extLst>
                </a:gridCol>
              </a:tblGrid>
              <a:tr h="199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067502"/>
                  </a:ext>
                </a:extLst>
              </a:tr>
              <a:tr h="562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보너스 강화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이성 선택지에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정신력 감소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808616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9929B1-7AF4-D019-FD93-6DCBD3954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901819"/>
              </p:ext>
            </p:extLst>
          </p:nvPr>
        </p:nvGraphicFramePr>
        <p:xfrm>
          <a:off x="5374697" y="1211799"/>
          <a:ext cx="1445234" cy="94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5234">
                  <a:extLst>
                    <a:ext uri="{9D8B030D-6E8A-4147-A177-3AD203B41FA5}">
                      <a16:colId xmlns:a16="http://schemas.microsoft.com/office/drawing/2014/main" val="1178991046"/>
                    </a:ext>
                  </a:extLst>
                </a:gridCol>
              </a:tblGrid>
              <a:tr h="199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067502"/>
                  </a:ext>
                </a:extLst>
              </a:tr>
              <a:tr h="562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보너스 강화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육체 선택지에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정신력 감소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80861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A75AC1F-4F59-9749-31D8-5443F7C5F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74396"/>
              </p:ext>
            </p:extLst>
          </p:nvPr>
        </p:nvGraphicFramePr>
        <p:xfrm>
          <a:off x="5373383" y="5724570"/>
          <a:ext cx="1445234" cy="94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5234">
                  <a:extLst>
                    <a:ext uri="{9D8B030D-6E8A-4147-A177-3AD203B41FA5}">
                      <a16:colId xmlns:a16="http://schemas.microsoft.com/office/drawing/2014/main" val="1178991046"/>
                    </a:ext>
                  </a:extLst>
                </a:gridCol>
              </a:tblGrid>
              <a:tr h="199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067502"/>
                  </a:ext>
                </a:extLst>
              </a:tr>
              <a:tr h="562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보너스 추가 강화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대화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지성 테마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스킬 체크 약화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80861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C56742C-B20C-9A0E-5654-6F0D7F3B4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524348"/>
              </p:ext>
            </p:extLst>
          </p:nvPr>
        </p:nvGraphicFramePr>
        <p:xfrm>
          <a:off x="5373383" y="333738"/>
          <a:ext cx="1445234" cy="94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5234">
                  <a:extLst>
                    <a:ext uri="{9D8B030D-6E8A-4147-A177-3AD203B41FA5}">
                      <a16:colId xmlns:a16="http://schemas.microsoft.com/office/drawing/2014/main" val="1178991046"/>
                    </a:ext>
                  </a:extLst>
                </a:gridCol>
              </a:tblGrid>
              <a:tr h="199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067502"/>
                  </a:ext>
                </a:extLst>
              </a:tr>
              <a:tr h="562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보너스 추가 강화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육체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자연 테마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스킬 체크 약화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808616"/>
                  </a:ext>
                </a:extLst>
              </a:tr>
            </a:tbl>
          </a:graphicData>
        </a:graphic>
      </p:graphicFrame>
      <p:pic>
        <p:nvPicPr>
          <p:cNvPr id="19" name="Google Shape;227;p7" descr="텍스트이(가) 표시된 사진&#10;&#10;자동 생성된 설명">
            <a:extLst>
              <a:ext uri="{FF2B5EF4-FFF2-40B4-BE49-F238E27FC236}">
                <a16:creationId xmlns:a16="http://schemas.microsoft.com/office/drawing/2014/main" id="{7ACEA198-0B6A-53E8-B3F7-5D8DEF9B840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9031" y="3910745"/>
            <a:ext cx="790576" cy="79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28;p7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E1BD3D48-3C13-BEB0-4DFE-0C328A381B3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7210" y="2165984"/>
            <a:ext cx="790576" cy="79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 descr="표지판이(가) 표시된 사진&#10;&#10;자동 생성된 설명">
            <a:extLst>
              <a:ext uri="{FF2B5EF4-FFF2-40B4-BE49-F238E27FC236}">
                <a16:creationId xmlns:a16="http://schemas.microsoft.com/office/drawing/2014/main" id="{A57F7551-D7EB-8E29-A41A-AD4D3D4C0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2680" y="4596113"/>
            <a:ext cx="447585" cy="447585"/>
          </a:xfrm>
          <a:prstGeom prst="rect">
            <a:avLst/>
          </a:prstGeom>
        </p:spPr>
      </p:pic>
      <p:pic>
        <p:nvPicPr>
          <p:cNvPr id="22" name="그림 21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CE491762-0F82-019C-2AC9-18224A900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69" y="1685627"/>
            <a:ext cx="447585" cy="447585"/>
          </a:xfrm>
          <a:prstGeom prst="rect">
            <a:avLst/>
          </a:prstGeom>
        </p:spPr>
      </p:pic>
      <p:pic>
        <p:nvPicPr>
          <p:cNvPr id="23" name="Google Shape;277;p8" descr="텍스트이(가) 표시된 사진  자동 생성된 설명">
            <a:extLst>
              <a:ext uri="{FF2B5EF4-FFF2-40B4-BE49-F238E27FC236}">
                <a16:creationId xmlns:a16="http://schemas.microsoft.com/office/drawing/2014/main" id="{B502B98C-EB84-97CC-3833-C6BE8F9A5266}"/>
              </a:ext>
            </a:extLst>
          </p:cNvPr>
          <p:cNvPicPr/>
          <p:nvPr/>
        </p:nvPicPr>
        <p:blipFill rotWithShape="1">
          <a:blip r:embed="rId8">
            <a:alphaModFix/>
          </a:blip>
          <a:srcRect/>
          <a:stretch>
            <a:fillRect/>
          </a:stretch>
        </p:blipFill>
        <p:spPr>
          <a:xfrm>
            <a:off x="3359620" y="6200531"/>
            <a:ext cx="540929" cy="54092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24" name="Google Shape;280;p8">
            <a:extLst>
              <a:ext uri="{FF2B5EF4-FFF2-40B4-BE49-F238E27FC236}">
                <a16:creationId xmlns:a16="http://schemas.microsoft.com/office/drawing/2014/main" id="{FA04EF42-F20F-0D34-01E6-64017402EE33}"/>
              </a:ext>
            </a:extLst>
          </p:cNvPr>
          <p:cNvPicPr/>
          <p:nvPr/>
        </p:nvPicPr>
        <p:blipFill rotWithShape="1">
          <a:blip r:embed="rId9">
            <a:alphaModFix/>
          </a:blip>
          <a:srcRect/>
          <a:stretch>
            <a:fillRect/>
          </a:stretch>
        </p:blipFill>
        <p:spPr>
          <a:xfrm>
            <a:off x="7636224" y="6476"/>
            <a:ext cx="540929" cy="54092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25" name="Google Shape;283;p8" descr="텍스트, 도끼, 어두운이(가) 표시된 사진  자동 생성된 설명">
            <a:extLst>
              <a:ext uri="{FF2B5EF4-FFF2-40B4-BE49-F238E27FC236}">
                <a16:creationId xmlns:a16="http://schemas.microsoft.com/office/drawing/2014/main" id="{4925D98D-9543-9C53-0A51-DCF13216DD52}"/>
              </a:ext>
            </a:extLst>
          </p:cNvPr>
          <p:cNvPicPr/>
          <p:nvPr/>
        </p:nvPicPr>
        <p:blipFill rotWithShape="1">
          <a:blip r:embed="rId10">
            <a:alphaModFix/>
          </a:blip>
          <a:srcRect/>
          <a:stretch>
            <a:fillRect/>
          </a:stretch>
        </p:blipFill>
        <p:spPr>
          <a:xfrm>
            <a:off x="3876599" y="6184449"/>
            <a:ext cx="540929" cy="54092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26" name="Google Shape;286;p8" descr="텍스트이(가) 표시된 사진  자동 생성된 설명">
            <a:extLst>
              <a:ext uri="{FF2B5EF4-FFF2-40B4-BE49-F238E27FC236}">
                <a16:creationId xmlns:a16="http://schemas.microsoft.com/office/drawing/2014/main" id="{AEFBFB30-800F-2B71-8DE4-849BB0EFD788}"/>
              </a:ext>
            </a:extLst>
          </p:cNvPr>
          <p:cNvPicPr/>
          <p:nvPr/>
        </p:nvPicPr>
        <p:blipFill rotWithShape="1">
          <a:blip r:embed="rId11">
            <a:alphaModFix/>
          </a:blip>
          <a:srcRect/>
          <a:stretch>
            <a:fillRect/>
          </a:stretch>
        </p:blipFill>
        <p:spPr>
          <a:xfrm>
            <a:off x="8177153" y="20630"/>
            <a:ext cx="540929" cy="54092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24989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0;p13">
            <a:extLst>
              <a:ext uri="{FF2B5EF4-FFF2-40B4-BE49-F238E27FC236}">
                <a16:creationId xmlns:a16="http://schemas.microsoft.com/office/drawing/2014/main" id="{3D8BAD3B-4152-9026-E593-BBA9C98BF42D}"/>
              </a:ext>
            </a:extLst>
          </p:cNvPr>
          <p:cNvSpPr/>
          <p:nvPr/>
        </p:nvSpPr>
        <p:spPr>
          <a:xfrm>
            <a:off x="233105" y="484086"/>
            <a:ext cx="1375644" cy="495300"/>
          </a:xfrm>
          <a:prstGeom prst="rect">
            <a:avLst/>
          </a:prstGeom>
          <a:solidFill>
            <a:srgbClr val="3A3838">
              <a:alpha val="89803"/>
            </a:srgbClr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선택지</a:t>
            </a:r>
            <a:endParaRPr dirty="0"/>
          </a:p>
        </p:txBody>
      </p:sp>
      <p:sp>
        <p:nvSpPr>
          <p:cNvPr id="6" name="Google Shape;370;p13">
            <a:extLst>
              <a:ext uri="{FF2B5EF4-FFF2-40B4-BE49-F238E27FC236}">
                <a16:creationId xmlns:a16="http://schemas.microsoft.com/office/drawing/2014/main" id="{F15441B5-06B0-5A0C-0610-1C218ABBA4A7}"/>
              </a:ext>
            </a:extLst>
          </p:cNvPr>
          <p:cNvSpPr/>
          <p:nvPr/>
        </p:nvSpPr>
        <p:spPr>
          <a:xfrm>
            <a:off x="2629501" y="484086"/>
            <a:ext cx="1222554" cy="302424"/>
          </a:xfrm>
          <a:prstGeom prst="rect">
            <a:avLst/>
          </a:prstGeom>
          <a:solidFill>
            <a:schemeClr val="tx1">
              <a:lumMod val="50000"/>
              <a:lumOff val="50000"/>
              <a:alpha val="89803"/>
            </a:schemeClr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단일 선택지</a:t>
            </a:r>
            <a:endParaRPr sz="1200" dirty="0"/>
          </a:p>
        </p:txBody>
      </p:sp>
      <p:sp>
        <p:nvSpPr>
          <p:cNvPr id="7" name="Google Shape;370;p13">
            <a:extLst>
              <a:ext uri="{FF2B5EF4-FFF2-40B4-BE49-F238E27FC236}">
                <a16:creationId xmlns:a16="http://schemas.microsoft.com/office/drawing/2014/main" id="{4021CCD2-203C-B0CA-E35B-51EE42017C35}"/>
              </a:ext>
            </a:extLst>
          </p:cNvPr>
          <p:cNvSpPr/>
          <p:nvPr/>
        </p:nvSpPr>
        <p:spPr>
          <a:xfrm>
            <a:off x="5447910" y="488731"/>
            <a:ext cx="1577892" cy="302424"/>
          </a:xfrm>
          <a:prstGeom prst="rect">
            <a:avLst/>
          </a:prstGeom>
          <a:solidFill>
            <a:schemeClr val="tx1">
              <a:lumMod val="50000"/>
              <a:lumOff val="50000"/>
              <a:alpha val="89803"/>
            </a:schemeClr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이성</a:t>
            </a:r>
            <a:r>
              <a:rPr lang="en-US" altLang="ko-KR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altLang="en-US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육체 선택지</a:t>
            </a:r>
            <a:endParaRPr sz="1200" dirty="0"/>
          </a:p>
        </p:txBody>
      </p:sp>
      <p:sp>
        <p:nvSpPr>
          <p:cNvPr id="8" name="Google Shape;370;p13">
            <a:extLst>
              <a:ext uri="{FF2B5EF4-FFF2-40B4-BE49-F238E27FC236}">
                <a16:creationId xmlns:a16="http://schemas.microsoft.com/office/drawing/2014/main" id="{DD4BDA1A-A304-45F8-DC0C-8A75680E3645}"/>
              </a:ext>
            </a:extLst>
          </p:cNvPr>
          <p:cNvSpPr/>
          <p:nvPr/>
        </p:nvSpPr>
        <p:spPr>
          <a:xfrm>
            <a:off x="8976400" y="488731"/>
            <a:ext cx="1577892" cy="302424"/>
          </a:xfrm>
          <a:prstGeom prst="rect">
            <a:avLst/>
          </a:prstGeom>
          <a:solidFill>
            <a:schemeClr val="tx1">
              <a:lumMod val="50000"/>
              <a:lumOff val="50000"/>
              <a:alpha val="89803"/>
            </a:schemeClr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물질</a:t>
            </a:r>
            <a:r>
              <a:rPr lang="en-US" altLang="ko-KR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altLang="en-US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정신 선택지</a:t>
            </a:r>
            <a:endParaRPr sz="1200" dirty="0"/>
          </a:p>
        </p:txBody>
      </p:sp>
      <p:pic>
        <p:nvPicPr>
          <p:cNvPr id="12" name="그림 11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2F7CA876-976A-C65C-E449-630397492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59" y="1052773"/>
            <a:ext cx="2833437" cy="1747470"/>
          </a:xfrm>
          <a:prstGeom prst="rect">
            <a:avLst/>
          </a:prstGeom>
        </p:spPr>
      </p:pic>
      <p:pic>
        <p:nvPicPr>
          <p:cNvPr id="14" name="그림 13" descr="텍스트, 표지판, 케이스이(가) 표시된 사진&#10;&#10;자동 생성된 설명">
            <a:extLst>
              <a:ext uri="{FF2B5EF4-FFF2-40B4-BE49-F238E27FC236}">
                <a16:creationId xmlns:a16="http://schemas.microsoft.com/office/drawing/2014/main" id="{95BA719C-2EDE-63E4-5899-7DD9604A1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50" y="1065060"/>
            <a:ext cx="2833437" cy="174747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50A4AC9-F6CD-A0FB-ED2B-BAB41251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627" y="1065060"/>
            <a:ext cx="2833437" cy="17474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2BC7594-AC79-F20D-D0FB-642220E0F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100" y="3697199"/>
            <a:ext cx="2833437" cy="2847748"/>
          </a:xfrm>
          <a:prstGeom prst="rect">
            <a:avLst/>
          </a:prstGeom>
        </p:spPr>
      </p:pic>
      <p:sp>
        <p:nvSpPr>
          <p:cNvPr id="19" name="Google Shape;371;p13">
            <a:extLst>
              <a:ext uri="{FF2B5EF4-FFF2-40B4-BE49-F238E27FC236}">
                <a16:creationId xmlns:a16="http://schemas.microsoft.com/office/drawing/2014/main" id="{4AE67084-C5F0-45B4-F251-C4602A5CC6DE}"/>
              </a:ext>
            </a:extLst>
          </p:cNvPr>
          <p:cNvSpPr/>
          <p:nvPr/>
        </p:nvSpPr>
        <p:spPr>
          <a:xfrm>
            <a:off x="384224" y="4045470"/>
            <a:ext cx="1276721" cy="495300"/>
          </a:xfrm>
          <a:prstGeom prst="rect">
            <a:avLst/>
          </a:prstGeom>
          <a:solidFill>
            <a:srgbClr val="3A3838">
              <a:alpha val="89803"/>
            </a:srgbClr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성향 </a:t>
            </a:r>
            <a:r>
              <a:rPr lang="ko-KR" altLang="en-US" sz="1600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조정</a:t>
            </a:r>
            <a:endParaRPr dirty="0"/>
          </a:p>
        </p:txBody>
      </p:sp>
      <p:sp>
        <p:nvSpPr>
          <p:cNvPr id="20" name="Google Shape;372;p13">
            <a:extLst>
              <a:ext uri="{FF2B5EF4-FFF2-40B4-BE49-F238E27FC236}">
                <a16:creationId xmlns:a16="http://schemas.microsoft.com/office/drawing/2014/main" id="{E5F86A30-B1D3-2D33-7E2A-1E4453B7C1E3}"/>
              </a:ext>
            </a:extLst>
          </p:cNvPr>
          <p:cNvSpPr/>
          <p:nvPr/>
        </p:nvSpPr>
        <p:spPr>
          <a:xfrm>
            <a:off x="2320961" y="4045470"/>
            <a:ext cx="1276721" cy="495300"/>
          </a:xfrm>
          <a:prstGeom prst="rect">
            <a:avLst/>
          </a:prstGeom>
          <a:solidFill>
            <a:srgbClr val="3A3838">
              <a:alpha val="89803"/>
            </a:srgbClr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경험 </a:t>
            </a:r>
            <a:r>
              <a:rPr lang="ko-KR" altLang="en-US" sz="1600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지불</a:t>
            </a:r>
            <a:endParaRPr dirty="0"/>
          </a:p>
        </p:txBody>
      </p:sp>
      <p:sp>
        <p:nvSpPr>
          <p:cNvPr id="21" name="Google Shape;373;p13">
            <a:extLst>
              <a:ext uri="{FF2B5EF4-FFF2-40B4-BE49-F238E27FC236}">
                <a16:creationId xmlns:a16="http://schemas.microsoft.com/office/drawing/2014/main" id="{2FEE7CB6-BDE2-3499-9138-7CC131D939BA}"/>
              </a:ext>
            </a:extLst>
          </p:cNvPr>
          <p:cNvSpPr/>
          <p:nvPr/>
        </p:nvSpPr>
        <p:spPr>
          <a:xfrm>
            <a:off x="4368863" y="4045470"/>
            <a:ext cx="1276721" cy="495300"/>
          </a:xfrm>
          <a:prstGeom prst="rect">
            <a:avLst/>
          </a:prstGeom>
          <a:solidFill>
            <a:srgbClr val="3A3838">
              <a:alpha val="89803"/>
            </a:srgbClr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기술 </a:t>
            </a:r>
            <a:r>
              <a:rPr lang="ko-KR" altLang="en-US" sz="1600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재분배</a:t>
            </a:r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9484D4-BDD3-76AE-9B2F-4C4DB0F32376}"/>
              </a:ext>
            </a:extLst>
          </p:cNvPr>
          <p:cNvSpPr txBox="1"/>
          <p:nvPr/>
        </p:nvSpPr>
        <p:spPr>
          <a:xfrm>
            <a:off x="47160" y="4770267"/>
            <a:ext cx="2087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현재 성향을 강제로 반전시키거나</a:t>
            </a:r>
            <a:endParaRPr lang="en-US" altLang="ko-KR" sz="1800" dirty="0"/>
          </a:p>
          <a:p>
            <a:pPr algn="ctr"/>
            <a:r>
              <a:rPr lang="ko-KR" altLang="en-US" sz="1800" dirty="0"/>
              <a:t>강제로 진행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A6809-8DBC-B0AE-FEAC-C21088F75B95}"/>
              </a:ext>
            </a:extLst>
          </p:cNvPr>
          <p:cNvSpPr txBox="1"/>
          <p:nvPr/>
        </p:nvSpPr>
        <p:spPr>
          <a:xfrm>
            <a:off x="1915393" y="4770267"/>
            <a:ext cx="2087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/>
              <a:t>현재 기억하고 있는 경험 중 하나를 선택해 제거</a:t>
            </a:r>
            <a:endParaRPr lang="ko-KR" altLang="en-US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632FDD-0683-B566-0A57-7F59F3BE2052}"/>
              </a:ext>
            </a:extLst>
          </p:cNvPr>
          <p:cNvSpPr txBox="1"/>
          <p:nvPr/>
        </p:nvSpPr>
        <p:spPr>
          <a:xfrm>
            <a:off x="3971922" y="4782554"/>
            <a:ext cx="2087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기술 </a:t>
            </a:r>
            <a:r>
              <a:rPr lang="en-US" altLang="ko-KR" sz="1800" dirty="0"/>
              <a:t>n</a:t>
            </a:r>
            <a:r>
              <a:rPr lang="ko-KR" altLang="en-US" sz="1800" dirty="0"/>
              <a:t>개의 레벨을 무작위로 교체</a:t>
            </a:r>
          </a:p>
        </p:txBody>
      </p:sp>
      <p:pic>
        <p:nvPicPr>
          <p:cNvPr id="2" name="Google Shape;229;p7" descr="텍스트이(가) 표시된 사진&#10;&#10;자동 생성된 설명">
            <a:extLst>
              <a:ext uri="{FF2B5EF4-FFF2-40B4-BE49-F238E27FC236}">
                <a16:creationId xmlns:a16="http://schemas.microsoft.com/office/drawing/2014/main" id="{FE4E5009-96CF-FC48-E37D-4F233EAA9A6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5802" y="1888497"/>
            <a:ext cx="790576" cy="79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30;p7" descr="텍스트이(가) 표시된 사진&#10;&#10;자동 생성된 설명">
            <a:extLst>
              <a:ext uri="{FF2B5EF4-FFF2-40B4-BE49-F238E27FC236}">
                <a16:creationId xmlns:a16="http://schemas.microsoft.com/office/drawing/2014/main" id="{1D56026F-2A18-3EAA-524E-8C86573B68E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25802" y="1042344"/>
            <a:ext cx="790576" cy="79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27;p7" descr="텍스트이(가) 표시된 사진&#10;&#10;자동 생성된 설명">
            <a:extLst>
              <a:ext uri="{FF2B5EF4-FFF2-40B4-BE49-F238E27FC236}">
                <a16:creationId xmlns:a16="http://schemas.microsoft.com/office/drawing/2014/main" id="{92BB3096-C048-0FB7-7C75-0CA7968B127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03513" y="839094"/>
            <a:ext cx="790576" cy="79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28;p7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44F8619A-2BD9-0BE5-017E-2AE19B36F26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81112" y="809148"/>
            <a:ext cx="790576" cy="790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200319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365;p13">
            <a:extLst>
              <a:ext uri="{FF2B5EF4-FFF2-40B4-BE49-F238E27FC236}">
                <a16:creationId xmlns:a16="http://schemas.microsoft.com/office/drawing/2014/main" id="{A2363576-C893-DF61-C5DB-3F29050DD7B2}"/>
              </a:ext>
            </a:extLst>
          </p:cNvPr>
          <p:cNvPicPr preferRelativeResize="0"/>
          <p:nvPr/>
        </p:nvPicPr>
        <p:blipFill rotWithShape="1">
          <a:blip r:embed="rId2">
            <a:alphaModFix amt="80000"/>
          </a:blip>
          <a:srcRect l="15539" r="63869"/>
          <a:stretch/>
        </p:blipFill>
        <p:spPr>
          <a:xfrm rot="5400000">
            <a:off x="4674560" y="-3533685"/>
            <a:ext cx="2401900" cy="128088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06;p2">
            <a:extLst>
              <a:ext uri="{FF2B5EF4-FFF2-40B4-BE49-F238E27FC236}">
                <a16:creationId xmlns:a16="http://schemas.microsoft.com/office/drawing/2014/main" id="{7C38EAA0-034C-3CA5-1B0C-8C013CECBD5A}"/>
              </a:ext>
            </a:extLst>
          </p:cNvPr>
          <p:cNvSpPr txBox="1"/>
          <p:nvPr/>
        </p:nvSpPr>
        <p:spPr>
          <a:xfrm>
            <a:off x="335200" y="197906"/>
            <a:ext cx="4032560" cy="83095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800" dirty="0">
                <a:solidFill>
                  <a:srgbClr val="292725"/>
                </a:solidFill>
              </a:rPr>
              <a:t>선택지 내용</a:t>
            </a:r>
            <a:endParaRPr lang="ko-KR" altLang="en-US" sz="4800" b="0" i="0" u="none" strike="noStrike" cap="none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70;p13">
            <a:extLst>
              <a:ext uri="{FF2B5EF4-FFF2-40B4-BE49-F238E27FC236}">
                <a16:creationId xmlns:a16="http://schemas.microsoft.com/office/drawing/2014/main" id="{DB9489D7-0F9E-1570-67FB-7749EA06A179}"/>
              </a:ext>
            </a:extLst>
          </p:cNvPr>
          <p:cNvSpPr/>
          <p:nvPr/>
        </p:nvSpPr>
        <p:spPr>
          <a:xfrm>
            <a:off x="551433" y="1430963"/>
            <a:ext cx="1375644" cy="495300"/>
          </a:xfrm>
          <a:prstGeom prst="rect">
            <a:avLst/>
          </a:prstGeom>
          <a:solidFill>
            <a:srgbClr val="3A3838">
              <a:alpha val="89803"/>
            </a:srgbClr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무조건</a:t>
            </a:r>
            <a:endParaRPr dirty="0"/>
          </a:p>
        </p:txBody>
      </p:sp>
      <p:sp>
        <p:nvSpPr>
          <p:cNvPr id="4" name="Google Shape;370;p13">
            <a:extLst>
              <a:ext uri="{FF2B5EF4-FFF2-40B4-BE49-F238E27FC236}">
                <a16:creationId xmlns:a16="http://schemas.microsoft.com/office/drawing/2014/main" id="{08E4DE31-B985-B90B-8E4D-632404723E34}"/>
              </a:ext>
            </a:extLst>
          </p:cNvPr>
          <p:cNvSpPr/>
          <p:nvPr/>
        </p:nvSpPr>
        <p:spPr>
          <a:xfrm>
            <a:off x="4512956" y="1412720"/>
            <a:ext cx="1375644" cy="495300"/>
          </a:xfrm>
          <a:prstGeom prst="rect">
            <a:avLst/>
          </a:prstGeom>
          <a:solidFill>
            <a:srgbClr val="3A3838">
              <a:alpha val="89803"/>
            </a:srgbClr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지불</a:t>
            </a:r>
            <a:endParaRPr dirty="0"/>
          </a:p>
        </p:txBody>
      </p:sp>
      <p:sp>
        <p:nvSpPr>
          <p:cNvPr id="5" name="Google Shape;370;p13">
            <a:extLst>
              <a:ext uri="{FF2B5EF4-FFF2-40B4-BE49-F238E27FC236}">
                <a16:creationId xmlns:a16="http://schemas.microsoft.com/office/drawing/2014/main" id="{77C9A656-15FB-89F8-8574-E91263879D7B}"/>
              </a:ext>
            </a:extLst>
          </p:cNvPr>
          <p:cNvSpPr/>
          <p:nvPr/>
        </p:nvSpPr>
        <p:spPr>
          <a:xfrm>
            <a:off x="9577101" y="1418467"/>
            <a:ext cx="1375644" cy="495300"/>
          </a:xfrm>
          <a:prstGeom prst="rect">
            <a:avLst/>
          </a:prstGeom>
          <a:solidFill>
            <a:srgbClr val="3A3838">
              <a:alpha val="89803"/>
            </a:srgbClr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스킬 체크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F5EF1-B385-E4AE-62DD-B44D084EC36A}"/>
              </a:ext>
            </a:extLst>
          </p:cNvPr>
          <p:cNvSpPr txBox="1"/>
          <p:nvPr/>
        </p:nvSpPr>
        <p:spPr>
          <a:xfrm>
            <a:off x="198837" y="2109751"/>
            <a:ext cx="345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필요 조건 없이 진행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FA4654-1961-1802-1246-B0BCC00F587A}"/>
              </a:ext>
            </a:extLst>
          </p:cNvPr>
          <p:cNvSpPr txBox="1"/>
          <p:nvPr/>
        </p:nvSpPr>
        <p:spPr>
          <a:xfrm>
            <a:off x="3215600" y="2094161"/>
            <a:ext cx="46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체력</a:t>
            </a:r>
            <a:r>
              <a:rPr lang="en-US" altLang="ko-KR" sz="1800" dirty="0"/>
              <a:t>,</a:t>
            </a:r>
            <a:r>
              <a:rPr lang="ko-KR" altLang="en-US" sz="1800" dirty="0"/>
              <a:t>정신력</a:t>
            </a:r>
            <a:r>
              <a:rPr lang="en-US" altLang="ko-KR" sz="1800" dirty="0"/>
              <a:t>,</a:t>
            </a:r>
            <a:r>
              <a:rPr lang="ko-KR" altLang="en-US" sz="1800" dirty="0"/>
              <a:t>혹은 돈을 지불해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B7743-8FCB-4315-98D7-DBDB633813C7}"/>
              </a:ext>
            </a:extLst>
          </p:cNvPr>
          <p:cNvSpPr txBox="1"/>
          <p:nvPr/>
        </p:nvSpPr>
        <p:spPr>
          <a:xfrm>
            <a:off x="7066023" y="1971251"/>
            <a:ext cx="502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 dirty="0"/>
              <a:t>테마에 속한 기술의 레벨 합</a:t>
            </a:r>
            <a:r>
              <a:rPr lang="en-US" altLang="ko-KR" sz="1800" dirty="0"/>
              <a:t>, </a:t>
            </a:r>
            <a:r>
              <a:rPr lang="ko-KR" altLang="en-US" sz="1800" dirty="0"/>
              <a:t>혹은 단일 기술의 레벨과 요구 수치를 비교해 확률 검사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2CA325-DB1C-7161-3FD2-4ACB8C22B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612" y="3342651"/>
            <a:ext cx="604911" cy="604911"/>
          </a:xfrm>
          <a:prstGeom prst="rect">
            <a:avLst/>
          </a:prstGeom>
        </p:spPr>
      </p:pic>
      <p:pic>
        <p:nvPicPr>
          <p:cNvPr id="10" name="그림 9" descr="표지판이(가) 표시된 사진&#10;&#10;자동 생성된 설명">
            <a:extLst>
              <a:ext uri="{FF2B5EF4-FFF2-40B4-BE49-F238E27FC236}">
                <a16:creationId xmlns:a16="http://schemas.microsoft.com/office/drawing/2014/main" id="{7E2F6CE5-6879-A20B-4559-3626D8C1C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096" y="3342651"/>
            <a:ext cx="604911" cy="604911"/>
          </a:xfrm>
          <a:prstGeom prst="rect">
            <a:avLst/>
          </a:prstGeom>
        </p:spPr>
      </p:pic>
      <p:pic>
        <p:nvPicPr>
          <p:cNvPr id="11" name="그림 10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BB2C74F-E68B-9805-EB1D-F15160219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580" y="3342651"/>
            <a:ext cx="604911" cy="604911"/>
          </a:xfrm>
          <a:prstGeom prst="rect">
            <a:avLst/>
          </a:prstGeom>
        </p:spPr>
      </p:pic>
      <p:pic>
        <p:nvPicPr>
          <p:cNvPr id="12" name="Google Shape;277;p8" descr="텍스트이(가) 표시된 사진  자동 생성된 설명">
            <a:extLst>
              <a:ext uri="{FF2B5EF4-FFF2-40B4-BE49-F238E27FC236}">
                <a16:creationId xmlns:a16="http://schemas.microsoft.com/office/drawing/2014/main" id="{0633B7C8-7400-5F3B-60F0-CF7956475A34}"/>
              </a:ext>
            </a:extLst>
          </p:cNvPr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9824995" y="3624111"/>
            <a:ext cx="447585" cy="44758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13" name="Google Shape;280;p8">
            <a:extLst>
              <a:ext uri="{FF2B5EF4-FFF2-40B4-BE49-F238E27FC236}">
                <a16:creationId xmlns:a16="http://schemas.microsoft.com/office/drawing/2014/main" id="{B62B4E39-305C-6DE9-7E88-B65227C82446}"/>
              </a:ext>
            </a:extLst>
          </p:cNvPr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9336450" y="3624112"/>
            <a:ext cx="447585" cy="44758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14" name="Google Shape;283;p8" descr="텍스트, 도끼, 어두운이(가) 표시된 사진  자동 생성된 설명">
            <a:extLst>
              <a:ext uri="{FF2B5EF4-FFF2-40B4-BE49-F238E27FC236}">
                <a16:creationId xmlns:a16="http://schemas.microsoft.com/office/drawing/2014/main" id="{51F77DA0-7ED1-D77D-A2BB-A228CA0FB212}"/>
              </a:ext>
            </a:extLst>
          </p:cNvPr>
          <p:cNvPicPr/>
          <p:nvPr/>
        </p:nvPicPr>
        <p:blipFill rotWithShape="1">
          <a:blip r:embed="rId8">
            <a:alphaModFix/>
          </a:blip>
          <a:srcRect/>
          <a:stretch>
            <a:fillRect/>
          </a:stretch>
        </p:blipFill>
        <p:spPr>
          <a:xfrm>
            <a:off x="10241530" y="3596913"/>
            <a:ext cx="447585" cy="44758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15" name="Google Shape;286;p8" descr="텍스트이(가) 표시된 사진  자동 생성된 설명">
            <a:extLst>
              <a:ext uri="{FF2B5EF4-FFF2-40B4-BE49-F238E27FC236}">
                <a16:creationId xmlns:a16="http://schemas.microsoft.com/office/drawing/2014/main" id="{7C292F18-95A6-569E-0E2E-0280072A4329}"/>
              </a:ext>
            </a:extLst>
          </p:cNvPr>
          <p:cNvPicPr/>
          <p:nvPr/>
        </p:nvPicPr>
        <p:blipFill rotWithShape="1">
          <a:blip r:embed="rId9">
            <a:alphaModFix/>
          </a:blip>
          <a:srcRect/>
          <a:stretch>
            <a:fillRect/>
          </a:stretch>
        </p:blipFill>
        <p:spPr>
          <a:xfrm>
            <a:off x="10689115" y="3596913"/>
            <a:ext cx="447585" cy="44758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17" name="그림 16" descr="텍스트, 야외이(가) 표시된 사진&#10;&#10;자동 생성된 설명">
            <a:extLst>
              <a:ext uri="{FF2B5EF4-FFF2-40B4-BE49-F238E27FC236}">
                <a16:creationId xmlns:a16="http://schemas.microsoft.com/office/drawing/2014/main" id="{7F671477-5FBE-39D8-F8C1-061AD27A03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9154" y="4352250"/>
            <a:ext cx="1811538" cy="2312289"/>
          </a:xfrm>
          <a:prstGeom prst="rect">
            <a:avLst/>
          </a:prstGeom>
        </p:spPr>
      </p:pic>
      <p:pic>
        <p:nvPicPr>
          <p:cNvPr id="19" name="그림 18" descr="텍스트, 칠판, 컴퓨터, 케이스이(가) 표시된 사진&#10;&#10;자동 생성된 설명">
            <a:extLst>
              <a:ext uri="{FF2B5EF4-FFF2-40B4-BE49-F238E27FC236}">
                <a16:creationId xmlns:a16="http://schemas.microsoft.com/office/drawing/2014/main" id="{EBBF0434-F509-4505-9E7F-FC11526726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4380" y="4456257"/>
            <a:ext cx="1811538" cy="23163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5E2BBF-20E5-30E6-3E14-B673D4A74E3E}"/>
              </a:ext>
            </a:extLst>
          </p:cNvPr>
          <p:cNvSpPr txBox="1"/>
          <p:nvPr/>
        </p:nvSpPr>
        <p:spPr>
          <a:xfrm>
            <a:off x="6744090" y="2709156"/>
            <a:ext cx="5256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최소 성공 확률 </a:t>
            </a:r>
            <a:r>
              <a:rPr lang="en-US" altLang="ko-KR" sz="1600" dirty="0"/>
              <a:t>: </a:t>
            </a:r>
            <a:r>
              <a:rPr lang="ko-KR" altLang="en-US" sz="1600" dirty="0"/>
              <a:t>현재 진행 년도에 반비례해 </a:t>
            </a:r>
            <a:r>
              <a:rPr lang="en-US" altLang="ko-KR" sz="1600" dirty="0"/>
              <a:t>60%~20%</a:t>
            </a:r>
          </a:p>
          <a:p>
            <a:r>
              <a:rPr lang="ko-KR" altLang="en-US" sz="1600" dirty="0"/>
              <a:t>성공 확률 </a:t>
            </a:r>
            <a:r>
              <a:rPr lang="en-US" altLang="ko-KR" sz="1600" dirty="0"/>
              <a:t>: </a:t>
            </a:r>
            <a:r>
              <a:rPr lang="ko-KR" altLang="en-US" sz="1600" dirty="0"/>
              <a:t>최소 성공 확률 </a:t>
            </a:r>
            <a:r>
              <a:rPr lang="en-US" altLang="ko-KR" sz="1600" dirty="0"/>
              <a:t>+</a:t>
            </a:r>
          </a:p>
          <a:p>
            <a:r>
              <a:rPr lang="en-US" altLang="ko-KR" sz="1600" dirty="0"/>
              <a:t>(1-</a:t>
            </a:r>
            <a:r>
              <a:rPr lang="ko-KR" altLang="en-US" sz="1600" dirty="0"/>
              <a:t> 최소 성공 확률 </a:t>
            </a:r>
            <a:r>
              <a:rPr lang="en-US" altLang="ko-KR" sz="1600" dirty="0"/>
              <a:t>)*(</a:t>
            </a:r>
            <a:r>
              <a:rPr lang="ko-KR" altLang="en-US" sz="1600" dirty="0"/>
              <a:t>현재 레벨</a:t>
            </a:r>
            <a:r>
              <a:rPr lang="en-US" altLang="ko-KR" sz="1600" dirty="0"/>
              <a:t>/</a:t>
            </a:r>
            <a:r>
              <a:rPr lang="ko-KR" altLang="en-US" sz="1600" dirty="0"/>
              <a:t>목표 레벨</a:t>
            </a:r>
            <a:r>
              <a:rPr lang="en-US" altLang="ko-KR" sz="1600" dirty="0"/>
              <a:t>)^(0.3~0.7)</a:t>
            </a:r>
          </a:p>
        </p:txBody>
      </p:sp>
    </p:spTree>
    <p:extLst>
      <p:ext uri="{BB962C8B-B14F-4D97-AF65-F5344CB8AC3E}">
        <p14:creationId xmlns:p14="http://schemas.microsoft.com/office/powerpoint/2010/main" val="66466855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"/>
          <p:cNvSpPr/>
          <p:nvPr/>
        </p:nvSpPr>
        <p:spPr>
          <a:xfrm>
            <a:off x="1117472" y="2131131"/>
            <a:ext cx="4542747" cy="2617119"/>
          </a:xfrm>
          <a:prstGeom prst="rect">
            <a:avLst/>
          </a:prstGeom>
          <a:solidFill>
            <a:srgbClr val="D9D9D9">
              <a:alpha val="8980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51" name="Google Shape;251;p8"/>
          <p:cNvPicPr/>
          <p:nvPr/>
        </p:nvPicPr>
        <p:blipFill rotWithShape="1">
          <a:blip r:embed="rId3">
            <a:alphaModFix amt="80000"/>
          </a:blip>
          <a:srcRect t="14270" r="1330" b="46540"/>
          <a:stretch>
            <a:fillRect/>
          </a:stretch>
        </p:blipFill>
        <p:spPr>
          <a:xfrm rot="5400000">
            <a:off x="5088330" y="919275"/>
            <a:ext cx="7558939" cy="501944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sp>
        <p:nvSpPr>
          <p:cNvPr id="252" name="Google Shape;252;p8"/>
          <p:cNvSpPr txBox="1"/>
          <p:nvPr/>
        </p:nvSpPr>
        <p:spPr>
          <a:xfrm>
            <a:off x="6816815" y="903958"/>
            <a:ext cx="4403952" cy="588739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화술			대화 + 대화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000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협박			대화 + 무력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000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기만			대화 + </a:t>
            </a:r>
            <a:r>
              <a:rPr lang="ko-KR" altLang="en-US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자연</a:t>
            </a:r>
            <a:endParaRPr lang="ko-KR" sz="2000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000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논리			대화 + </a:t>
            </a:r>
            <a:r>
              <a:rPr lang="ko-KR" altLang="en-US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지성</a:t>
            </a:r>
            <a:endParaRPr lang="ko-KR" sz="2000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000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dirty="0" err="1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격투술</a:t>
            </a:r>
            <a:r>
              <a:rPr lang="ko-KR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			무력 + 무력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000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궁술			무력 + </a:t>
            </a:r>
            <a:r>
              <a:rPr lang="ko-KR" altLang="en-US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자연</a:t>
            </a:r>
            <a:endParaRPr lang="ko-KR" sz="2000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000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dirty="0" err="1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인체학</a:t>
            </a:r>
            <a:r>
              <a:rPr lang="ko-KR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			무력 + </a:t>
            </a:r>
            <a:r>
              <a:rPr lang="ko-KR" altLang="en-US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지성</a:t>
            </a:r>
            <a:endParaRPr lang="ko-KR" sz="2000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000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>
                <a:solidFill>
                  <a:srgbClr val="292725"/>
                </a:solidFill>
              </a:rPr>
              <a:t>생존</a:t>
            </a:r>
            <a:r>
              <a:rPr lang="ko-KR" altLang="en-US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기술</a:t>
            </a:r>
            <a:r>
              <a:rPr lang="ko-KR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  		</a:t>
            </a:r>
            <a:r>
              <a:rPr lang="ko-KR" altLang="en-US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자연</a:t>
            </a:r>
            <a:r>
              <a:rPr lang="ko-KR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ko-KR" altLang="en-US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자연</a:t>
            </a:r>
            <a:endParaRPr lang="ko-KR" sz="2000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000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생물학			</a:t>
            </a:r>
            <a:r>
              <a:rPr lang="ko-KR" altLang="en-US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자연</a:t>
            </a:r>
            <a:r>
              <a:rPr lang="ko-KR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ko-KR" altLang="en-US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지성</a:t>
            </a:r>
            <a:endParaRPr lang="ko-KR" sz="2000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000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잡학			</a:t>
            </a:r>
            <a:r>
              <a:rPr lang="ko-KR" altLang="en-US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지성</a:t>
            </a:r>
            <a:r>
              <a:rPr lang="ko-KR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ko-KR" altLang="en-US" sz="2000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지성</a:t>
            </a:r>
            <a:endParaRPr sz="2000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p8"/>
          <p:cNvGrpSpPr/>
          <p:nvPr/>
        </p:nvGrpSpPr>
        <p:grpSpPr>
          <a:xfrm>
            <a:off x="8059825" y="864773"/>
            <a:ext cx="1176338" cy="5993227"/>
            <a:chOff x="7894407" y="453241"/>
            <a:chExt cx="1176338" cy="5993227"/>
          </a:xfrm>
        </p:grpSpPr>
        <p:pic>
          <p:nvPicPr>
            <p:cNvPr id="254" name="Google Shape;254;p8"/>
            <p:cNvPicPr/>
            <p:nvPr/>
          </p:nvPicPr>
          <p:blipFill rotWithShape="1">
            <a:blip r:embed="rId4">
              <a:alphaModFix/>
            </a:blip>
            <a:srcRect/>
            <a:stretch>
              <a:fillRect/>
            </a:stretch>
          </p:blipFill>
          <p:spPr>
            <a:xfrm>
              <a:off x="7894407" y="453241"/>
              <a:ext cx="581026" cy="581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8"/>
            <p:cNvPicPr/>
            <p:nvPr/>
          </p:nvPicPr>
          <p:blipFill rotWithShape="1">
            <a:blip r:embed="rId4">
              <a:alphaModFix/>
            </a:blip>
            <a:srcRect/>
            <a:stretch>
              <a:fillRect/>
            </a:stretch>
          </p:blipFill>
          <p:spPr>
            <a:xfrm>
              <a:off x="8489719" y="453241"/>
              <a:ext cx="581026" cy="581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8"/>
            <p:cNvPicPr/>
            <p:nvPr/>
          </p:nvPicPr>
          <p:blipFill rotWithShape="1">
            <a:blip r:embed="rId4">
              <a:alphaModFix/>
            </a:blip>
            <a:srcRect/>
            <a:stretch>
              <a:fillRect/>
            </a:stretch>
          </p:blipFill>
          <p:spPr>
            <a:xfrm>
              <a:off x="7894407" y="1054597"/>
              <a:ext cx="581026" cy="581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8"/>
            <p:cNvPicPr/>
            <p:nvPr/>
          </p:nvPicPr>
          <p:blipFill rotWithShape="1">
            <a:blip r:embed="rId4">
              <a:alphaModFix/>
            </a:blip>
            <a:srcRect/>
            <a:stretch>
              <a:fillRect/>
            </a:stretch>
          </p:blipFill>
          <p:spPr>
            <a:xfrm>
              <a:off x="7894407" y="1655953"/>
              <a:ext cx="581026" cy="581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8"/>
            <p:cNvPicPr/>
            <p:nvPr/>
          </p:nvPicPr>
          <p:blipFill rotWithShape="1">
            <a:blip r:embed="rId4">
              <a:alphaModFix/>
            </a:blip>
            <a:srcRect/>
            <a:stretch>
              <a:fillRect/>
            </a:stretch>
          </p:blipFill>
          <p:spPr>
            <a:xfrm>
              <a:off x="7894407" y="2257309"/>
              <a:ext cx="581026" cy="581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8" descr="텍스트이(가) 표시된 사진  자동 생성된 설명"/>
            <p:cNvPicPr/>
            <p:nvPr/>
          </p:nvPicPr>
          <p:blipFill rotWithShape="1">
            <a:blip r:embed="rId5">
              <a:alphaModFix/>
            </a:blip>
            <a:srcRect/>
            <a:stretch>
              <a:fillRect/>
            </a:stretch>
          </p:blipFill>
          <p:spPr>
            <a:xfrm>
              <a:off x="8489719" y="1054597"/>
              <a:ext cx="581026" cy="581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8" descr="텍스트, 도끼, 어두운이(가) 표시된 사진  자동 생성된 설명"/>
            <p:cNvPicPr/>
            <p:nvPr/>
          </p:nvPicPr>
          <p:blipFill rotWithShape="1">
            <a:blip r:embed="rId6">
              <a:alphaModFix/>
            </a:blip>
            <a:srcRect/>
            <a:stretch>
              <a:fillRect/>
            </a:stretch>
          </p:blipFill>
          <p:spPr>
            <a:xfrm>
              <a:off x="8489719" y="1655953"/>
              <a:ext cx="581026" cy="581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8" descr="텍스트이(가) 표시된 사진  자동 생성된 설명"/>
            <p:cNvPicPr/>
            <p:nvPr/>
          </p:nvPicPr>
          <p:blipFill rotWithShape="1">
            <a:blip r:embed="rId7">
              <a:alphaModFix/>
            </a:blip>
            <a:srcRect/>
            <a:stretch>
              <a:fillRect/>
            </a:stretch>
          </p:blipFill>
          <p:spPr>
            <a:xfrm>
              <a:off x="8489719" y="2257309"/>
              <a:ext cx="581026" cy="581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8" descr="텍스트이(가) 표시된 사진  자동 생성된 설명"/>
            <p:cNvPicPr/>
            <p:nvPr/>
          </p:nvPicPr>
          <p:blipFill rotWithShape="1">
            <a:blip r:embed="rId5">
              <a:alphaModFix/>
            </a:blip>
            <a:srcRect/>
            <a:stretch>
              <a:fillRect/>
            </a:stretch>
          </p:blipFill>
          <p:spPr>
            <a:xfrm>
              <a:off x="7894407" y="2858665"/>
              <a:ext cx="581026" cy="581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8" descr="텍스트이(가) 표시된 사진  자동 생성된 설명"/>
            <p:cNvPicPr/>
            <p:nvPr/>
          </p:nvPicPr>
          <p:blipFill rotWithShape="1">
            <a:blip r:embed="rId5">
              <a:alphaModFix/>
            </a:blip>
            <a:srcRect/>
            <a:stretch>
              <a:fillRect/>
            </a:stretch>
          </p:blipFill>
          <p:spPr>
            <a:xfrm>
              <a:off x="7894407" y="3460021"/>
              <a:ext cx="581026" cy="581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8" descr="텍스트이(가) 표시된 사진  자동 생성된 설명"/>
            <p:cNvPicPr/>
            <p:nvPr/>
          </p:nvPicPr>
          <p:blipFill rotWithShape="1">
            <a:blip r:embed="rId5">
              <a:alphaModFix/>
            </a:blip>
            <a:srcRect/>
            <a:stretch>
              <a:fillRect/>
            </a:stretch>
          </p:blipFill>
          <p:spPr>
            <a:xfrm>
              <a:off x="7894407" y="4061377"/>
              <a:ext cx="581026" cy="581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8" descr="텍스트, 도끼, 어두운이(가) 표시된 사진  자동 생성된 설명"/>
            <p:cNvPicPr/>
            <p:nvPr/>
          </p:nvPicPr>
          <p:blipFill rotWithShape="1">
            <a:blip r:embed="rId6">
              <a:alphaModFix/>
            </a:blip>
            <a:srcRect/>
            <a:stretch>
              <a:fillRect/>
            </a:stretch>
          </p:blipFill>
          <p:spPr>
            <a:xfrm>
              <a:off x="8489719" y="3460021"/>
              <a:ext cx="581026" cy="581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8" descr="텍스트이(가) 표시된 사진  자동 생성된 설명"/>
            <p:cNvPicPr/>
            <p:nvPr/>
          </p:nvPicPr>
          <p:blipFill rotWithShape="1">
            <a:blip r:embed="rId5">
              <a:alphaModFix/>
            </a:blip>
            <a:srcRect/>
            <a:stretch>
              <a:fillRect/>
            </a:stretch>
          </p:blipFill>
          <p:spPr>
            <a:xfrm>
              <a:off x="8489719" y="2858665"/>
              <a:ext cx="581026" cy="581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8" descr="텍스트이(가) 표시된 사진  자동 생성된 설명"/>
            <p:cNvPicPr/>
            <p:nvPr/>
          </p:nvPicPr>
          <p:blipFill rotWithShape="1">
            <a:blip r:embed="rId7">
              <a:alphaModFix/>
            </a:blip>
            <a:srcRect/>
            <a:stretch>
              <a:fillRect/>
            </a:stretch>
          </p:blipFill>
          <p:spPr>
            <a:xfrm>
              <a:off x="8489719" y="4061377"/>
              <a:ext cx="581026" cy="581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8" descr="텍스트, 도끼, 어두운이(가) 표시된 사진  자동 생성된 설명"/>
            <p:cNvPicPr/>
            <p:nvPr/>
          </p:nvPicPr>
          <p:blipFill rotWithShape="1">
            <a:blip r:embed="rId6">
              <a:alphaModFix/>
            </a:blip>
            <a:srcRect/>
            <a:stretch>
              <a:fillRect/>
            </a:stretch>
          </p:blipFill>
          <p:spPr>
            <a:xfrm>
              <a:off x="7894407" y="4662733"/>
              <a:ext cx="581026" cy="581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8" descr="텍스트, 도끼, 어두운이(가) 표시된 사진  자동 생성된 설명"/>
            <p:cNvPicPr/>
            <p:nvPr/>
          </p:nvPicPr>
          <p:blipFill rotWithShape="1">
            <a:blip r:embed="rId6">
              <a:alphaModFix/>
            </a:blip>
            <a:srcRect/>
            <a:stretch>
              <a:fillRect/>
            </a:stretch>
          </p:blipFill>
          <p:spPr>
            <a:xfrm>
              <a:off x="8489719" y="4662733"/>
              <a:ext cx="581026" cy="581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8" descr="텍스트, 도끼, 어두운이(가) 표시된 사진  자동 생성된 설명"/>
            <p:cNvPicPr/>
            <p:nvPr/>
          </p:nvPicPr>
          <p:blipFill rotWithShape="1">
            <a:blip r:embed="rId6">
              <a:alphaModFix/>
            </a:blip>
            <a:srcRect/>
            <a:stretch>
              <a:fillRect/>
            </a:stretch>
          </p:blipFill>
          <p:spPr>
            <a:xfrm>
              <a:off x="7894407" y="5264089"/>
              <a:ext cx="581026" cy="581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8" descr="텍스트이(가) 표시된 사진  자동 생성된 설명"/>
            <p:cNvPicPr/>
            <p:nvPr/>
          </p:nvPicPr>
          <p:blipFill rotWithShape="1">
            <a:blip r:embed="rId7">
              <a:alphaModFix/>
            </a:blip>
            <a:srcRect/>
            <a:stretch>
              <a:fillRect/>
            </a:stretch>
          </p:blipFill>
          <p:spPr>
            <a:xfrm>
              <a:off x="8489719" y="5264089"/>
              <a:ext cx="581026" cy="581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8" descr="텍스트이(가) 표시된 사진  자동 생성된 설명"/>
            <p:cNvPicPr/>
            <p:nvPr/>
          </p:nvPicPr>
          <p:blipFill rotWithShape="1">
            <a:blip r:embed="rId7">
              <a:alphaModFix/>
            </a:blip>
            <a:srcRect/>
            <a:stretch>
              <a:fillRect/>
            </a:stretch>
          </p:blipFill>
          <p:spPr>
            <a:xfrm>
              <a:off x="7894407" y="5865442"/>
              <a:ext cx="581026" cy="581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8" descr="텍스트이(가) 표시된 사진  자동 생성된 설명"/>
            <p:cNvPicPr/>
            <p:nvPr/>
          </p:nvPicPr>
          <p:blipFill rotWithShape="1">
            <a:blip r:embed="rId7">
              <a:alphaModFix/>
            </a:blip>
            <a:srcRect/>
            <a:stretch>
              <a:fillRect/>
            </a:stretch>
          </p:blipFill>
          <p:spPr>
            <a:xfrm>
              <a:off x="8489719" y="5865442"/>
              <a:ext cx="581026" cy="581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p8"/>
          <p:cNvSpPr txBox="1"/>
          <p:nvPr/>
        </p:nvSpPr>
        <p:spPr>
          <a:xfrm>
            <a:off x="1329127" y="3960667"/>
            <a:ext cx="4019549" cy="57130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테마들은 서로 대립되지 않고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 가능한 속성이다.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8" descr="텍스트이(가) 표시된 사진  자동 생성된 설명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2399103" y="2315536"/>
            <a:ext cx="939799" cy="93979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sp>
        <p:nvSpPr>
          <p:cNvPr id="278" name="Google Shape;278;p8"/>
          <p:cNvSpPr/>
          <p:nvPr/>
        </p:nvSpPr>
        <p:spPr>
          <a:xfrm>
            <a:off x="2454129" y="3360848"/>
            <a:ext cx="826471" cy="286989"/>
          </a:xfrm>
          <a:prstGeom prst="rect">
            <a:avLst/>
          </a:prstGeom>
          <a:solidFill>
            <a:srgbClr val="F2F2F2">
              <a:alpha val="89800"/>
            </a:srgbClr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79" name="Google Shape;279;p8"/>
          <p:cNvSpPr txBox="1"/>
          <p:nvPr/>
        </p:nvSpPr>
        <p:spPr>
          <a:xfrm>
            <a:off x="2527061" y="3341817"/>
            <a:ext cx="680607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>
                <a:solidFill>
                  <a:srgbClr val="534F4C"/>
                </a:solidFill>
                <a:latin typeface="Arial"/>
                <a:ea typeface="Arial"/>
                <a:cs typeface="Arial"/>
                <a:sym typeface="Arial"/>
              </a:rPr>
              <a:t>무력</a:t>
            </a:r>
            <a:endParaRPr/>
          </a:p>
        </p:txBody>
      </p:sp>
      <p:pic>
        <p:nvPicPr>
          <p:cNvPr id="280" name="Google Shape;280;p8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409360" y="2319590"/>
            <a:ext cx="939799" cy="93979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sp>
        <p:nvSpPr>
          <p:cNvPr id="281" name="Google Shape;281;p8"/>
          <p:cNvSpPr/>
          <p:nvPr/>
        </p:nvSpPr>
        <p:spPr>
          <a:xfrm>
            <a:off x="1466024" y="3356793"/>
            <a:ext cx="826471" cy="286989"/>
          </a:xfrm>
          <a:prstGeom prst="rect">
            <a:avLst/>
          </a:prstGeom>
          <a:solidFill>
            <a:srgbClr val="F2F2F2">
              <a:alpha val="89800"/>
            </a:srgbClr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82" name="Google Shape;282;p8"/>
          <p:cNvSpPr txBox="1"/>
          <p:nvPr/>
        </p:nvSpPr>
        <p:spPr>
          <a:xfrm>
            <a:off x="1538956" y="3337762"/>
            <a:ext cx="680607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>
                <a:solidFill>
                  <a:srgbClr val="534F4C"/>
                </a:solidFill>
                <a:latin typeface="Arial"/>
                <a:ea typeface="Arial"/>
                <a:cs typeface="Arial"/>
                <a:sym typeface="Arial"/>
              </a:rPr>
              <a:t>대화</a:t>
            </a:r>
            <a:endParaRPr/>
          </a:p>
        </p:txBody>
      </p:sp>
      <p:pic>
        <p:nvPicPr>
          <p:cNvPr id="283" name="Google Shape;283;p8" descr="텍스트, 도끼, 어두운이(가) 표시된 사진  자동 생성된 설명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3388846" y="2309830"/>
            <a:ext cx="939799" cy="93979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sp>
        <p:nvSpPr>
          <p:cNvPr id="284" name="Google Shape;284;p8"/>
          <p:cNvSpPr/>
          <p:nvPr/>
        </p:nvSpPr>
        <p:spPr>
          <a:xfrm>
            <a:off x="3445509" y="3366553"/>
            <a:ext cx="826471" cy="286989"/>
          </a:xfrm>
          <a:prstGeom prst="rect">
            <a:avLst/>
          </a:prstGeom>
          <a:solidFill>
            <a:srgbClr val="F2F2F2">
              <a:alpha val="89800"/>
            </a:srgbClr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85" name="Google Shape;285;p8"/>
          <p:cNvSpPr txBox="1"/>
          <p:nvPr/>
        </p:nvSpPr>
        <p:spPr>
          <a:xfrm>
            <a:off x="3518441" y="3347522"/>
            <a:ext cx="680607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solidFill>
                  <a:srgbClr val="534F4C"/>
                </a:solidFill>
                <a:latin typeface="Arial"/>
                <a:ea typeface="Arial"/>
                <a:cs typeface="Arial"/>
                <a:sym typeface="Arial"/>
              </a:rPr>
              <a:t>자연</a:t>
            </a:r>
            <a:endParaRPr dirty="0"/>
          </a:p>
        </p:txBody>
      </p:sp>
      <p:pic>
        <p:nvPicPr>
          <p:cNvPr id="286" name="Google Shape;286;p8" descr="텍스트이(가) 표시된 사진  자동 생성된 설명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4378589" y="2325772"/>
            <a:ext cx="939799" cy="93979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sp>
        <p:nvSpPr>
          <p:cNvPr id="287" name="Google Shape;287;p8"/>
          <p:cNvSpPr/>
          <p:nvPr/>
        </p:nvSpPr>
        <p:spPr>
          <a:xfrm>
            <a:off x="4435253" y="3350612"/>
            <a:ext cx="826471" cy="286989"/>
          </a:xfrm>
          <a:prstGeom prst="rect">
            <a:avLst/>
          </a:prstGeom>
          <a:solidFill>
            <a:srgbClr val="F2F2F2">
              <a:alpha val="89800"/>
            </a:srgbClr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88" name="Google Shape;288;p8"/>
          <p:cNvSpPr txBox="1"/>
          <p:nvPr/>
        </p:nvSpPr>
        <p:spPr>
          <a:xfrm>
            <a:off x="4508185" y="3331581"/>
            <a:ext cx="680607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solidFill>
                  <a:srgbClr val="534F4C"/>
                </a:solidFill>
                <a:latin typeface="Arial"/>
                <a:ea typeface="Arial"/>
                <a:cs typeface="Arial"/>
                <a:sym typeface="Arial"/>
              </a:rPr>
              <a:t>지성</a:t>
            </a:r>
            <a:endParaRPr sz="1600" dirty="0">
              <a:solidFill>
                <a:srgbClr val="534F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5DDCD6-9AF2-27BF-CFA2-EFDE8EC6E3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80" y="221953"/>
            <a:ext cx="581026" cy="5810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77452B-512C-C4A7-DC94-5E539F79C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8278" y="217104"/>
            <a:ext cx="581026" cy="5810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0;p8">
            <a:extLst>
              <a:ext uri="{FF2B5EF4-FFF2-40B4-BE49-F238E27FC236}">
                <a16:creationId xmlns:a16="http://schemas.microsoft.com/office/drawing/2014/main" id="{131A9C56-7685-7276-5150-F13528D88971}"/>
              </a:ext>
            </a:extLst>
          </p:cNvPr>
          <p:cNvSpPr/>
          <p:nvPr/>
        </p:nvSpPr>
        <p:spPr>
          <a:xfrm>
            <a:off x="491447" y="116539"/>
            <a:ext cx="5532543" cy="3187349"/>
          </a:xfrm>
          <a:prstGeom prst="rect">
            <a:avLst/>
          </a:prstGeom>
          <a:solidFill>
            <a:srgbClr val="D9D9D9">
              <a:alpha val="8980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250;p8">
            <a:extLst>
              <a:ext uri="{FF2B5EF4-FFF2-40B4-BE49-F238E27FC236}">
                <a16:creationId xmlns:a16="http://schemas.microsoft.com/office/drawing/2014/main" id="{1740450C-80D4-E61A-F8CE-2023ED967207}"/>
              </a:ext>
            </a:extLst>
          </p:cNvPr>
          <p:cNvSpPr/>
          <p:nvPr/>
        </p:nvSpPr>
        <p:spPr>
          <a:xfrm>
            <a:off x="6168010" y="116540"/>
            <a:ext cx="5514145" cy="3176750"/>
          </a:xfrm>
          <a:prstGeom prst="rect">
            <a:avLst/>
          </a:prstGeom>
          <a:solidFill>
            <a:srgbClr val="D9D9D9">
              <a:alpha val="8980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" name="Google Shape;250;p8">
            <a:extLst>
              <a:ext uri="{FF2B5EF4-FFF2-40B4-BE49-F238E27FC236}">
                <a16:creationId xmlns:a16="http://schemas.microsoft.com/office/drawing/2014/main" id="{10E6BF71-89F4-B734-D97E-0D10E88D2138}"/>
              </a:ext>
            </a:extLst>
          </p:cNvPr>
          <p:cNvSpPr/>
          <p:nvPr/>
        </p:nvSpPr>
        <p:spPr>
          <a:xfrm>
            <a:off x="499333" y="3579007"/>
            <a:ext cx="5514145" cy="3176750"/>
          </a:xfrm>
          <a:prstGeom prst="rect">
            <a:avLst/>
          </a:prstGeom>
          <a:solidFill>
            <a:srgbClr val="D9D9D9">
              <a:alpha val="8980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" name="Google Shape;250;p8">
            <a:extLst>
              <a:ext uri="{FF2B5EF4-FFF2-40B4-BE49-F238E27FC236}">
                <a16:creationId xmlns:a16="http://schemas.microsoft.com/office/drawing/2014/main" id="{998874E1-6C27-34F9-E5A7-48C2BBC15956}"/>
              </a:ext>
            </a:extLst>
          </p:cNvPr>
          <p:cNvSpPr/>
          <p:nvPr/>
        </p:nvSpPr>
        <p:spPr>
          <a:xfrm>
            <a:off x="6175896" y="3579007"/>
            <a:ext cx="5514145" cy="3176750"/>
          </a:xfrm>
          <a:prstGeom prst="rect">
            <a:avLst/>
          </a:prstGeom>
          <a:solidFill>
            <a:srgbClr val="D9D9D9">
              <a:alpha val="8980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3" name="Google Shape;277;p8" descr="텍스트이(가) 표시된 사진  자동 생성된 설명">
            <a:extLst>
              <a:ext uri="{FF2B5EF4-FFF2-40B4-BE49-F238E27FC236}">
                <a16:creationId xmlns:a16="http://schemas.microsoft.com/office/drawing/2014/main" id="{7C5A7932-F853-7D88-4BF8-9B25CEC4193D}"/>
              </a:ext>
            </a:extLst>
          </p:cNvPr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8760370" y="144967"/>
            <a:ext cx="798097" cy="79809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4" name="Google Shape;280;p8">
            <a:extLst>
              <a:ext uri="{FF2B5EF4-FFF2-40B4-BE49-F238E27FC236}">
                <a16:creationId xmlns:a16="http://schemas.microsoft.com/office/drawing/2014/main" id="{D587FBD2-E21C-5A36-3EA9-005ED205C92B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783540" y="144967"/>
            <a:ext cx="798097" cy="79809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5" name="Google Shape;283;p8" descr="텍스트, 도끼, 어두운이(가) 표시된 사진  자동 생성된 설명">
            <a:extLst>
              <a:ext uri="{FF2B5EF4-FFF2-40B4-BE49-F238E27FC236}">
                <a16:creationId xmlns:a16="http://schemas.microsoft.com/office/drawing/2014/main" id="{78B23169-DF70-93DE-4B2F-9093DFAD51E1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857356" y="3536628"/>
            <a:ext cx="798097" cy="79809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6" name="Google Shape;286;p8" descr="텍스트이(가) 표시된 사진  자동 생성된 설명">
            <a:extLst>
              <a:ext uri="{FF2B5EF4-FFF2-40B4-BE49-F238E27FC236}">
                <a16:creationId xmlns:a16="http://schemas.microsoft.com/office/drawing/2014/main" id="{B02DB880-8CD8-2694-5D21-35C0103C8CDD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760369" y="3579007"/>
            <a:ext cx="798097" cy="79809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16" name="Google Shape;280;p8">
            <a:extLst>
              <a:ext uri="{FF2B5EF4-FFF2-40B4-BE49-F238E27FC236}">
                <a16:creationId xmlns:a16="http://schemas.microsoft.com/office/drawing/2014/main" id="{A93239D8-2CAD-E320-B3C8-2095D9884A60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101014" y="943064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17" name="Google Shape;280;p8">
            <a:extLst>
              <a:ext uri="{FF2B5EF4-FFF2-40B4-BE49-F238E27FC236}">
                <a16:creationId xmlns:a16="http://schemas.microsoft.com/office/drawing/2014/main" id="{53E53209-20A4-4277-2536-E8280277B178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3868910" y="943064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18" name="Google Shape;280;p8">
            <a:extLst>
              <a:ext uri="{FF2B5EF4-FFF2-40B4-BE49-F238E27FC236}">
                <a16:creationId xmlns:a16="http://schemas.microsoft.com/office/drawing/2014/main" id="{199430C4-7038-152D-C557-1C6F6276F60B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101014" y="2132820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19" name="Google Shape;280;p8">
            <a:extLst>
              <a:ext uri="{FF2B5EF4-FFF2-40B4-BE49-F238E27FC236}">
                <a16:creationId xmlns:a16="http://schemas.microsoft.com/office/drawing/2014/main" id="{838246D9-4C0A-F458-6223-689133226214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3868910" y="2132820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20" name="Google Shape;277;p8" descr="텍스트이(가) 표시된 사진  자동 생성된 설명">
            <a:extLst>
              <a:ext uri="{FF2B5EF4-FFF2-40B4-BE49-F238E27FC236}">
                <a16:creationId xmlns:a16="http://schemas.microsoft.com/office/drawing/2014/main" id="{24546DC3-F595-8E4F-4C4F-2BEF770BAF1E}"/>
              </a:ext>
            </a:extLst>
          </p:cNvPr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7320170" y="836640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21" name="Google Shape;277;p8" descr="텍스트이(가) 표시된 사진  자동 생성된 설명">
            <a:extLst>
              <a:ext uri="{FF2B5EF4-FFF2-40B4-BE49-F238E27FC236}">
                <a16:creationId xmlns:a16="http://schemas.microsoft.com/office/drawing/2014/main" id="{22CDE9F3-9FCA-E5A4-0287-991495EA7252}"/>
              </a:ext>
            </a:extLst>
          </p:cNvPr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10083831" y="836640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22" name="Google Shape;277;p8" descr="텍스트이(가) 표시된 사진  자동 생성된 설명">
            <a:extLst>
              <a:ext uri="{FF2B5EF4-FFF2-40B4-BE49-F238E27FC236}">
                <a16:creationId xmlns:a16="http://schemas.microsoft.com/office/drawing/2014/main" id="{5574C953-C97F-EDC0-12FF-C1870201AF50}"/>
              </a:ext>
            </a:extLst>
          </p:cNvPr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7320170" y="2286185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23" name="Google Shape;277;p8" descr="텍스트이(가) 표시된 사진  자동 생성된 설명">
            <a:extLst>
              <a:ext uri="{FF2B5EF4-FFF2-40B4-BE49-F238E27FC236}">
                <a16:creationId xmlns:a16="http://schemas.microsoft.com/office/drawing/2014/main" id="{FB3B5B75-F9BE-7C9E-C073-D7A39733AB50}"/>
              </a:ext>
            </a:extLst>
          </p:cNvPr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10083227" y="2286185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24" name="Google Shape;283;p8" descr="텍스트, 도끼, 어두운이(가) 표시된 사진  자동 생성된 설명">
            <a:extLst>
              <a:ext uri="{FF2B5EF4-FFF2-40B4-BE49-F238E27FC236}">
                <a16:creationId xmlns:a16="http://schemas.microsoft.com/office/drawing/2014/main" id="{6B40718E-2538-EE13-59FD-89CA85BBE033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101014" y="4377104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25" name="Google Shape;283;p8" descr="텍스트, 도끼, 어두운이(가) 표시된 사진  자동 생성된 설명">
            <a:extLst>
              <a:ext uri="{FF2B5EF4-FFF2-40B4-BE49-F238E27FC236}">
                <a16:creationId xmlns:a16="http://schemas.microsoft.com/office/drawing/2014/main" id="{ADC515AD-A4BA-B6CA-CFD8-9D1AD5F26DCD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3869446" y="4361959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26" name="Google Shape;283;p8" descr="텍스트, 도끼, 어두운이(가) 표시된 사진  자동 생성된 설명">
            <a:extLst>
              <a:ext uri="{FF2B5EF4-FFF2-40B4-BE49-F238E27FC236}">
                <a16:creationId xmlns:a16="http://schemas.microsoft.com/office/drawing/2014/main" id="{0FC0E052-6510-B134-5ACC-A6A4A691F1DA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100478" y="5393601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27" name="Google Shape;283;p8" descr="텍스트, 도끼, 어두운이(가) 표시된 사진  자동 생성된 설명">
            <a:extLst>
              <a:ext uri="{FF2B5EF4-FFF2-40B4-BE49-F238E27FC236}">
                <a16:creationId xmlns:a16="http://schemas.microsoft.com/office/drawing/2014/main" id="{7535CDC3-DC4C-BED3-ACC5-5857F58F5A9A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3868910" y="5378456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28" name="Google Shape;286;p8" descr="텍스트이(가) 표시된 사진  자동 생성된 설명">
            <a:extLst>
              <a:ext uri="{FF2B5EF4-FFF2-40B4-BE49-F238E27FC236}">
                <a16:creationId xmlns:a16="http://schemas.microsoft.com/office/drawing/2014/main" id="{307E1DD0-80D4-097C-9F96-A494F8224AF6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7321092" y="4334725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29" name="Google Shape;286;p8" descr="텍스트이(가) 표시된 사진  자동 생성된 설명">
            <a:extLst>
              <a:ext uri="{FF2B5EF4-FFF2-40B4-BE49-F238E27FC236}">
                <a16:creationId xmlns:a16="http://schemas.microsoft.com/office/drawing/2014/main" id="{B7D5E76B-D8AD-8E11-7DA6-5FD00368666E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10083227" y="4326838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30" name="Google Shape;286;p8" descr="텍스트이(가) 표시된 사진  자동 생성된 설명">
            <a:extLst>
              <a:ext uri="{FF2B5EF4-FFF2-40B4-BE49-F238E27FC236}">
                <a16:creationId xmlns:a16="http://schemas.microsoft.com/office/drawing/2014/main" id="{B244EF02-AA2E-A7FF-38F1-1A333924F5EC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7335891" y="5366570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31" name="Google Shape;286;p8" descr="텍스트이(가) 표시된 사진  자동 생성된 설명">
            <a:extLst>
              <a:ext uri="{FF2B5EF4-FFF2-40B4-BE49-F238E27FC236}">
                <a16:creationId xmlns:a16="http://schemas.microsoft.com/office/drawing/2014/main" id="{40859F66-F4D6-D451-0173-440C20FB74B4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10098026" y="5358683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32" name="Google Shape;280;p8">
            <a:extLst>
              <a:ext uri="{FF2B5EF4-FFF2-40B4-BE49-F238E27FC236}">
                <a16:creationId xmlns:a16="http://schemas.microsoft.com/office/drawing/2014/main" id="{7FD3FAD7-7C9C-5329-B84D-9FD0FE67260F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674037" y="943064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33" name="Google Shape;277;p8" descr="텍스트이(가) 표시된 사진  자동 생성된 설명">
            <a:extLst>
              <a:ext uri="{FF2B5EF4-FFF2-40B4-BE49-F238E27FC236}">
                <a16:creationId xmlns:a16="http://schemas.microsoft.com/office/drawing/2014/main" id="{3CDBA24A-9349-A6F1-B72C-7C6796BC89BF}"/>
              </a:ext>
            </a:extLst>
          </p:cNvPr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4527631" y="945738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34" name="Google Shape;283;p8" descr="텍스트, 도끼, 어두운이(가) 표시된 사진  자동 생성된 설명">
            <a:extLst>
              <a:ext uri="{FF2B5EF4-FFF2-40B4-BE49-F238E27FC236}">
                <a16:creationId xmlns:a16="http://schemas.microsoft.com/office/drawing/2014/main" id="{78CB19ED-6CE5-652A-3966-338AA8F4201B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710581" y="2123476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35" name="Google Shape;286;p8" descr="텍스트이(가) 표시된 사진  자동 생성된 설명">
            <a:extLst>
              <a:ext uri="{FF2B5EF4-FFF2-40B4-BE49-F238E27FC236}">
                <a16:creationId xmlns:a16="http://schemas.microsoft.com/office/drawing/2014/main" id="{332CC511-F4D0-4540-35CB-C08528977056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4549410" y="2123476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37" name="Google Shape;280;p8">
            <a:extLst>
              <a:ext uri="{FF2B5EF4-FFF2-40B4-BE49-F238E27FC236}">
                <a16:creationId xmlns:a16="http://schemas.microsoft.com/office/drawing/2014/main" id="{A5A22074-7B14-87F6-45CE-CA98628F7563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7804624" y="836640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38" name="Google Shape;277;p8" descr="텍스트이(가) 표시된 사진  자동 생성된 설명">
            <a:extLst>
              <a:ext uri="{FF2B5EF4-FFF2-40B4-BE49-F238E27FC236}">
                <a16:creationId xmlns:a16="http://schemas.microsoft.com/office/drawing/2014/main" id="{2C1D8575-3819-F1D6-631E-795391CBFFE6}"/>
              </a:ext>
            </a:extLst>
          </p:cNvPr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10614753" y="836361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39" name="Google Shape;283;p8" descr="텍스트, 도끼, 어두운이(가) 표시된 사진  자동 생성된 설명">
            <a:extLst>
              <a:ext uri="{FF2B5EF4-FFF2-40B4-BE49-F238E27FC236}">
                <a16:creationId xmlns:a16="http://schemas.microsoft.com/office/drawing/2014/main" id="{B63A98D8-C68D-E0A3-3B1B-0A25BE9E189C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7804624" y="2273307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40" name="Google Shape;286;p8" descr="텍스트이(가) 표시된 사진  자동 생성된 설명">
            <a:extLst>
              <a:ext uri="{FF2B5EF4-FFF2-40B4-BE49-F238E27FC236}">
                <a16:creationId xmlns:a16="http://schemas.microsoft.com/office/drawing/2014/main" id="{40A87414-B3F9-5365-0104-9A7701CA5B3C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10595476" y="2273307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41" name="Google Shape;280;p8">
            <a:extLst>
              <a:ext uri="{FF2B5EF4-FFF2-40B4-BE49-F238E27FC236}">
                <a16:creationId xmlns:a16="http://schemas.microsoft.com/office/drawing/2014/main" id="{7AB7BB75-8EA1-1CBA-7098-D25709945AC0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661594" y="4364621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42" name="Google Shape;277;p8" descr="텍스트이(가) 표시된 사진  자동 생성된 설명">
            <a:extLst>
              <a:ext uri="{FF2B5EF4-FFF2-40B4-BE49-F238E27FC236}">
                <a16:creationId xmlns:a16="http://schemas.microsoft.com/office/drawing/2014/main" id="{E5DCCDB8-CA69-8E0C-194A-6713FB0E8647}"/>
              </a:ext>
            </a:extLst>
          </p:cNvPr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4471723" y="4364342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43" name="Google Shape;283;p8" descr="텍스트, 도끼, 어두운이(가) 표시된 사진  자동 생성된 설명">
            <a:extLst>
              <a:ext uri="{FF2B5EF4-FFF2-40B4-BE49-F238E27FC236}">
                <a16:creationId xmlns:a16="http://schemas.microsoft.com/office/drawing/2014/main" id="{79D5814C-7D88-0E69-3A43-528A471A35D4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615074" y="5358683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44" name="Google Shape;286;p8" descr="텍스트이(가) 표시된 사진  자동 생성된 설명">
            <a:extLst>
              <a:ext uri="{FF2B5EF4-FFF2-40B4-BE49-F238E27FC236}">
                <a16:creationId xmlns:a16="http://schemas.microsoft.com/office/drawing/2014/main" id="{59DF64E6-6B71-F846-7045-DC076664102C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4405926" y="5358683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49" name="Google Shape;280;p8">
            <a:extLst>
              <a:ext uri="{FF2B5EF4-FFF2-40B4-BE49-F238E27FC236}">
                <a16:creationId xmlns:a16="http://schemas.microsoft.com/office/drawing/2014/main" id="{D8C18F4B-6A73-EAF5-A5F8-293D8FE61311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7890174" y="4340563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50" name="Google Shape;277;p8" descr="텍스트이(가) 표시된 사진  자동 생성된 설명">
            <a:extLst>
              <a:ext uri="{FF2B5EF4-FFF2-40B4-BE49-F238E27FC236}">
                <a16:creationId xmlns:a16="http://schemas.microsoft.com/office/drawing/2014/main" id="{B82E18A9-1B5E-90BA-F791-3A3708E9C8DE}"/>
              </a:ext>
            </a:extLst>
          </p:cNvPr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10700303" y="4340284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51" name="Google Shape;283;p8" descr="텍스트, 도끼, 어두운이(가) 표시된 사진  자동 생성된 설명">
            <a:extLst>
              <a:ext uri="{FF2B5EF4-FFF2-40B4-BE49-F238E27FC236}">
                <a16:creationId xmlns:a16="http://schemas.microsoft.com/office/drawing/2014/main" id="{CEBB8FCD-8869-5EE8-15B2-AA9F5A7A08EA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7843654" y="5334625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52" name="Google Shape;286;p8" descr="텍스트이(가) 표시된 사진  자동 생성된 설명">
            <a:extLst>
              <a:ext uri="{FF2B5EF4-FFF2-40B4-BE49-F238E27FC236}">
                <a16:creationId xmlns:a16="http://schemas.microsoft.com/office/drawing/2014/main" id="{7025A083-7271-AF20-7CE4-D241B35411CF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10634506" y="5334625"/>
            <a:ext cx="536480" cy="5364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1764AFE-F830-45DE-F0BA-EF1E85E39B21}"/>
              </a:ext>
            </a:extLst>
          </p:cNvPr>
          <p:cNvSpPr txBox="1"/>
          <p:nvPr/>
        </p:nvSpPr>
        <p:spPr>
          <a:xfrm>
            <a:off x="3910667" y="1468137"/>
            <a:ext cx="11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협박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D577D9-8DF5-3B3C-0CB8-524614FCE0D4}"/>
              </a:ext>
            </a:extLst>
          </p:cNvPr>
          <p:cNvSpPr txBox="1"/>
          <p:nvPr/>
        </p:nvSpPr>
        <p:spPr>
          <a:xfrm>
            <a:off x="1124949" y="1499954"/>
            <a:ext cx="11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화술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1383B06-7D0C-431C-232A-001F88CA43E2}"/>
              </a:ext>
            </a:extLst>
          </p:cNvPr>
          <p:cNvSpPr txBox="1"/>
          <p:nvPr/>
        </p:nvSpPr>
        <p:spPr>
          <a:xfrm>
            <a:off x="1124949" y="2637999"/>
            <a:ext cx="11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/>
              <a:t>기만</a:t>
            </a:r>
            <a:endParaRPr lang="ko-KR" altLang="en-US" sz="18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0762FA9-A0BD-4F90-A85E-94B4B9953FC6}"/>
              </a:ext>
            </a:extLst>
          </p:cNvPr>
          <p:cNvSpPr txBox="1"/>
          <p:nvPr/>
        </p:nvSpPr>
        <p:spPr>
          <a:xfrm>
            <a:off x="3908762" y="2617262"/>
            <a:ext cx="11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논리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2640BAE-16CB-60AE-5F68-CD979503936A}"/>
              </a:ext>
            </a:extLst>
          </p:cNvPr>
          <p:cNvSpPr txBox="1"/>
          <p:nvPr/>
        </p:nvSpPr>
        <p:spPr>
          <a:xfrm>
            <a:off x="10053697" y="1402887"/>
            <a:ext cx="11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err="1"/>
              <a:t>격투술</a:t>
            </a:r>
            <a:endParaRPr lang="ko-KR" altLang="en-US" sz="1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70B70E-8071-5B7D-5E9E-67D86E6C8EF8}"/>
              </a:ext>
            </a:extLst>
          </p:cNvPr>
          <p:cNvSpPr txBox="1"/>
          <p:nvPr/>
        </p:nvSpPr>
        <p:spPr>
          <a:xfrm>
            <a:off x="7267979" y="1434704"/>
            <a:ext cx="11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협박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98C093C-9A9B-9E9D-919C-D513A522F16F}"/>
              </a:ext>
            </a:extLst>
          </p:cNvPr>
          <p:cNvSpPr txBox="1"/>
          <p:nvPr/>
        </p:nvSpPr>
        <p:spPr>
          <a:xfrm>
            <a:off x="7267979" y="2801647"/>
            <a:ext cx="11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궁술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06C3C5-67F2-1F70-61BE-97653B489221}"/>
              </a:ext>
            </a:extLst>
          </p:cNvPr>
          <p:cNvSpPr txBox="1"/>
          <p:nvPr/>
        </p:nvSpPr>
        <p:spPr>
          <a:xfrm>
            <a:off x="10051792" y="2780910"/>
            <a:ext cx="11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/>
              <a:t>인체학</a:t>
            </a:r>
            <a:endParaRPr lang="ko-KR" altLang="en-US" sz="1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1C6637-B136-D10E-BA44-6719730899F8}"/>
              </a:ext>
            </a:extLst>
          </p:cNvPr>
          <p:cNvSpPr txBox="1"/>
          <p:nvPr/>
        </p:nvSpPr>
        <p:spPr>
          <a:xfrm>
            <a:off x="3891330" y="4871205"/>
            <a:ext cx="11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궁술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C4BCB2-8845-24C8-D39A-9B61FFB4019A}"/>
              </a:ext>
            </a:extLst>
          </p:cNvPr>
          <p:cNvSpPr txBox="1"/>
          <p:nvPr/>
        </p:nvSpPr>
        <p:spPr>
          <a:xfrm>
            <a:off x="1105612" y="4903022"/>
            <a:ext cx="11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기만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148AAF-4E22-12A3-5292-3DC00CBCFB36}"/>
              </a:ext>
            </a:extLst>
          </p:cNvPr>
          <p:cNvSpPr txBox="1"/>
          <p:nvPr/>
        </p:nvSpPr>
        <p:spPr>
          <a:xfrm>
            <a:off x="1102278" y="5935706"/>
            <a:ext cx="11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자연기술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F596F7-A14B-6858-A3EC-D52002025A7D}"/>
              </a:ext>
            </a:extLst>
          </p:cNvPr>
          <p:cNvSpPr txBox="1"/>
          <p:nvPr/>
        </p:nvSpPr>
        <p:spPr>
          <a:xfrm>
            <a:off x="3886091" y="5914969"/>
            <a:ext cx="11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생물학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16BAD7-C53D-0CBD-327F-2DE07BEA1A29}"/>
              </a:ext>
            </a:extLst>
          </p:cNvPr>
          <p:cNvSpPr txBox="1"/>
          <p:nvPr/>
        </p:nvSpPr>
        <p:spPr>
          <a:xfrm>
            <a:off x="10109415" y="4876764"/>
            <a:ext cx="11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err="1"/>
              <a:t>인체학</a:t>
            </a:r>
            <a:endParaRPr lang="ko-KR" altLang="en-US" sz="1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E273BA4-1150-4335-8595-1FF98CC81471}"/>
              </a:ext>
            </a:extLst>
          </p:cNvPr>
          <p:cNvSpPr txBox="1"/>
          <p:nvPr/>
        </p:nvSpPr>
        <p:spPr>
          <a:xfrm>
            <a:off x="7323697" y="4908581"/>
            <a:ext cx="11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논리</a:t>
            </a:r>
            <a:endParaRPr lang="en-US" altLang="ko-KR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D21DEE-16CB-6535-A1FA-31D053940366}"/>
              </a:ext>
            </a:extLst>
          </p:cNvPr>
          <p:cNvSpPr txBox="1"/>
          <p:nvPr/>
        </p:nvSpPr>
        <p:spPr>
          <a:xfrm>
            <a:off x="7320363" y="5941265"/>
            <a:ext cx="11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생물학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1A637B5-4A52-041F-1720-C5CE75FF5801}"/>
              </a:ext>
            </a:extLst>
          </p:cNvPr>
          <p:cNvSpPr txBox="1"/>
          <p:nvPr/>
        </p:nvSpPr>
        <p:spPr>
          <a:xfrm>
            <a:off x="10104176" y="5920528"/>
            <a:ext cx="11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잡학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DA756447-C99A-5EB4-7995-6894D1825337}"/>
              </a:ext>
            </a:extLst>
          </p:cNvPr>
          <p:cNvCxnSpPr>
            <a:stCxn id="53" idx="3"/>
            <a:endCxn id="58" idx="1"/>
          </p:cNvCxnSpPr>
          <p:nvPr/>
        </p:nvCxnSpPr>
        <p:spPr>
          <a:xfrm flipV="1">
            <a:off x="5032779" y="1619370"/>
            <a:ext cx="2235200" cy="3343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5245B76-4442-92CE-FA5A-C8F1B5E260D7}"/>
              </a:ext>
            </a:extLst>
          </p:cNvPr>
          <p:cNvCxnSpPr/>
          <p:nvPr/>
        </p:nvCxnSpPr>
        <p:spPr>
          <a:xfrm flipV="1">
            <a:off x="5072881" y="5945963"/>
            <a:ext cx="2235200" cy="3343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26622C2-8824-B7A2-781B-FA0ECA8D6CBA}"/>
              </a:ext>
            </a:extLst>
          </p:cNvPr>
          <p:cNvCxnSpPr>
            <a:cxnSpLocks/>
          </p:cNvCxnSpPr>
          <p:nvPr/>
        </p:nvCxnSpPr>
        <p:spPr>
          <a:xfrm>
            <a:off x="1656130" y="3067212"/>
            <a:ext cx="0" cy="12596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73C54722-CC7C-97BD-F5D7-713DD3F2CCA1}"/>
              </a:ext>
            </a:extLst>
          </p:cNvPr>
          <p:cNvCxnSpPr>
            <a:cxnSpLocks/>
          </p:cNvCxnSpPr>
          <p:nvPr/>
        </p:nvCxnSpPr>
        <p:spPr>
          <a:xfrm>
            <a:off x="10640362" y="3081223"/>
            <a:ext cx="0" cy="12596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D9A3A81-AB55-823F-971F-65A644C7AD3C}"/>
              </a:ext>
            </a:extLst>
          </p:cNvPr>
          <p:cNvCxnSpPr>
            <a:cxnSpLocks/>
          </p:cNvCxnSpPr>
          <p:nvPr/>
        </p:nvCxnSpPr>
        <p:spPr>
          <a:xfrm>
            <a:off x="5032779" y="2949194"/>
            <a:ext cx="2235200" cy="142791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3DAE35A-782F-1CD5-F8D4-65A29812E0E7}"/>
              </a:ext>
            </a:extLst>
          </p:cNvPr>
          <p:cNvCxnSpPr>
            <a:cxnSpLocks/>
          </p:cNvCxnSpPr>
          <p:nvPr/>
        </p:nvCxnSpPr>
        <p:spPr>
          <a:xfrm flipH="1">
            <a:off x="5159870" y="2965576"/>
            <a:ext cx="1944270" cy="141152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73160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495BA6-4CEC-A891-E444-57480A974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35" y="0"/>
            <a:ext cx="9912530" cy="5571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7E89D1-2C6E-BE50-8972-071F901C6146}"/>
              </a:ext>
            </a:extLst>
          </p:cNvPr>
          <p:cNvSpPr txBox="1"/>
          <p:nvPr/>
        </p:nvSpPr>
        <p:spPr>
          <a:xfrm>
            <a:off x="2639520" y="5805330"/>
            <a:ext cx="5904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특성은 영구적으로 유지되는 보너스</a:t>
            </a:r>
            <a:endParaRPr lang="en-US" altLang="ko-KR" sz="2000" dirty="0"/>
          </a:p>
          <a:p>
            <a:pPr algn="ctr"/>
            <a:r>
              <a:rPr lang="ko-KR" altLang="en-US" sz="2000" dirty="0"/>
              <a:t>일부 이벤트의 선행 조건으로도 활용</a:t>
            </a:r>
          </a:p>
        </p:txBody>
      </p:sp>
    </p:spTree>
    <p:extLst>
      <p:ext uri="{BB962C8B-B14F-4D97-AF65-F5344CB8AC3E}">
        <p14:creationId xmlns:p14="http://schemas.microsoft.com/office/powerpoint/2010/main" val="304441014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"/>
          <p:cNvSpPr/>
          <p:nvPr/>
        </p:nvSpPr>
        <p:spPr>
          <a:xfrm>
            <a:off x="-72573" y="1244652"/>
            <a:ext cx="12337144" cy="1771701"/>
          </a:xfrm>
          <a:prstGeom prst="rect">
            <a:avLst/>
          </a:prstGeom>
          <a:solidFill>
            <a:srgbClr val="3A3838">
              <a:alpha val="89803"/>
            </a:srgbClr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10"/>
          <p:cNvSpPr txBox="1"/>
          <p:nvPr/>
        </p:nvSpPr>
        <p:spPr>
          <a:xfrm>
            <a:off x="1648732" y="365763"/>
            <a:ext cx="8894535" cy="283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단기적 성장 요소인 </a:t>
            </a:r>
            <a:r>
              <a:rPr lang="en-US" altLang="ko-KR" sz="1800" dirty="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lang="ko-KR" altLang="en-US" sz="1800" dirty="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경험</a:t>
            </a:r>
            <a:r>
              <a:rPr lang="en-US" altLang="ko-KR" sz="1800" dirty="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‘ </a:t>
            </a:r>
            <a:r>
              <a:rPr lang="ko-KR" altLang="en-US" sz="1800" dirty="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아이템</a:t>
            </a:r>
            <a:endParaRPr lang="en-US" altLang="ko-KR" sz="1800" dirty="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17161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경험은 대다수 이벤트를 통해 습득하며 일정 턴 동안 존재해 능력치 혹은 보정치를 제공한다.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경험 자체에는 분화 요소가 없으나 캐릭터의 경험 슬롯은 ‘장기’ 경험과 ‘단기‘ 슬롯으로 나뉜다</a:t>
            </a:r>
            <a:r>
              <a:rPr lang="ko-KR" sz="1800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장기 경험 슬롯은 저장 기간이 오래 가지만 장착 이후 편집에 정신력이 소모된다.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단기 경험 슬롯은 저장 기간이 짧게 가지만 장착 이후 편집에 제약이 없다.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F5058A-05D9-DC8B-822B-2C39B5E18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0" y="3140960"/>
            <a:ext cx="6096000" cy="3412996"/>
          </a:xfrm>
          <a:prstGeom prst="rect">
            <a:avLst/>
          </a:prstGeom>
        </p:spPr>
      </p:pic>
      <p:pic>
        <p:nvPicPr>
          <p:cNvPr id="2" name="그림 1" descr="표지판이(가) 표시된 사진&#10;&#10;자동 생성된 설명">
            <a:extLst>
              <a:ext uri="{FF2B5EF4-FFF2-40B4-BE49-F238E27FC236}">
                <a16:creationId xmlns:a16="http://schemas.microsoft.com/office/drawing/2014/main" id="{65F89F53-94E7-2E70-3018-51A25015B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530" y="2163159"/>
            <a:ext cx="447585" cy="447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5DAD44-AD48-F7A0-D068-BBCBFE3DEF0C}"/>
              </a:ext>
            </a:extLst>
          </p:cNvPr>
          <p:cNvSpPr txBox="1"/>
          <p:nvPr/>
        </p:nvSpPr>
        <p:spPr>
          <a:xfrm>
            <a:off x="767260" y="3501010"/>
            <a:ext cx="4608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이벤트 성공 보상으로 얻는 긍정적 경험은</a:t>
            </a:r>
            <a:endParaRPr lang="en-US" altLang="ko-KR" sz="1800" dirty="0"/>
          </a:p>
          <a:p>
            <a:r>
              <a:rPr lang="ko-KR" altLang="en-US" sz="1800" dirty="0"/>
              <a:t>이로운 효과를 제공하고</a:t>
            </a:r>
            <a:endParaRPr lang="en-US" altLang="ko-KR" sz="1800" dirty="0"/>
          </a:p>
          <a:p>
            <a:r>
              <a:rPr lang="ko-KR" altLang="en-US" sz="1800" dirty="0"/>
              <a:t>새로운 경험을 얻을 때마다 교체 가능하다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이벤트 실패 페널티로 얻는 부정적 경험은</a:t>
            </a:r>
            <a:endParaRPr lang="en-US" altLang="ko-KR" sz="1800" dirty="0"/>
          </a:p>
          <a:p>
            <a:r>
              <a:rPr lang="ko-KR" altLang="en-US" sz="1800" dirty="0"/>
              <a:t>부정적 효과를 제공하고</a:t>
            </a:r>
            <a:endParaRPr lang="en-US" altLang="ko-KR" sz="1800" dirty="0"/>
          </a:p>
          <a:p>
            <a:r>
              <a:rPr lang="ko-KR" altLang="en-US" sz="1800" dirty="0"/>
              <a:t>특정 이벤트를 제외하면 지속 시간이 끝나기 전까지 편집이 불가능하다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메이플스토리/빅뱅 이전 - 나무위키">
            <a:extLst>
              <a:ext uri="{FF2B5EF4-FFF2-40B4-BE49-F238E27FC236}">
                <a16:creationId xmlns:a16="http://schemas.microsoft.com/office/drawing/2014/main" id="{49872BD8-B428-E8B5-6640-CD43BD95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40" y="620610"/>
            <a:ext cx="5376747" cy="302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카스 글옵, 카운터 스트라이크 2 로 돌아온다! | rereco">
            <a:extLst>
              <a:ext uri="{FF2B5EF4-FFF2-40B4-BE49-F238E27FC236}">
                <a16:creationId xmlns:a16="http://schemas.microsoft.com/office/drawing/2014/main" id="{E41E9444-D2D4-7635-C1A3-B80E0247E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30" y="843991"/>
            <a:ext cx="5165403" cy="257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Witcher 3: Wild Hunt [Gameplay] - IGN">
            <a:extLst>
              <a:ext uri="{FF2B5EF4-FFF2-40B4-BE49-F238E27FC236}">
                <a16:creationId xmlns:a16="http://schemas.microsoft.com/office/drawing/2014/main" id="{0C51C147-1651-BFC2-176C-B076D7970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68" y="3789050"/>
            <a:ext cx="2636890" cy="263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어쌔신 크리드 로그 지원 | 공식 Ubisoft Help">
            <a:extLst>
              <a:ext uri="{FF2B5EF4-FFF2-40B4-BE49-F238E27FC236}">
                <a16:creationId xmlns:a16="http://schemas.microsoft.com/office/drawing/2014/main" id="{CCB0543B-96EB-B095-5CB2-9F6D1D938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811" y="3717040"/>
            <a:ext cx="4943840" cy="278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31571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/>
          <p:nvPr/>
        </p:nvSpPr>
        <p:spPr>
          <a:xfrm>
            <a:off x="-94343" y="5082168"/>
            <a:ext cx="12337144" cy="1300574"/>
          </a:xfrm>
          <a:prstGeom prst="rect">
            <a:avLst/>
          </a:prstGeom>
          <a:solidFill>
            <a:srgbClr val="3A3838">
              <a:alpha val="89800"/>
            </a:srgbClr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134" name="Google Shape;134;p4"/>
          <p:cNvGrpSpPr/>
          <p:nvPr/>
        </p:nvGrpSpPr>
        <p:grpSpPr>
          <a:xfrm>
            <a:off x="8674998" y="900662"/>
            <a:ext cx="3164614" cy="3559480"/>
            <a:chOff x="7718456" y="653210"/>
            <a:chExt cx="3501049" cy="3937894"/>
          </a:xfrm>
        </p:grpSpPr>
        <p:grpSp>
          <p:nvGrpSpPr>
            <p:cNvPr id="135" name="Google Shape;135;p4"/>
            <p:cNvGrpSpPr/>
            <p:nvPr/>
          </p:nvGrpSpPr>
          <p:grpSpPr>
            <a:xfrm>
              <a:off x="7718456" y="653210"/>
              <a:ext cx="1202456" cy="2459885"/>
              <a:chOff x="8102533" y="-90749"/>
              <a:chExt cx="1202456" cy="2459885"/>
            </a:xfrm>
          </p:grpSpPr>
          <p:grpSp>
            <p:nvGrpSpPr>
              <p:cNvPr id="136" name="Google Shape;136;p4"/>
              <p:cNvGrpSpPr/>
              <p:nvPr/>
            </p:nvGrpSpPr>
            <p:grpSpPr>
              <a:xfrm>
                <a:off x="8102533" y="-90749"/>
                <a:ext cx="1202456" cy="2003918"/>
                <a:chOff x="7783207" y="663754"/>
                <a:chExt cx="1202456" cy="2003918"/>
              </a:xfrm>
            </p:grpSpPr>
            <p:pic>
              <p:nvPicPr>
                <p:cNvPr id="137" name="Google Shape;137;p4" descr="텍스트, 봉투이(가) 표시된 사진  자동 생성된 설명"/>
                <p:cNvPicPr/>
                <p:nvPr/>
              </p:nvPicPr>
              <p:blipFill rotWithShape="1">
                <a:blip r:embed="rId3"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7783207" y="1341804"/>
                  <a:ext cx="782943" cy="7829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8" name="Google Shape;138;p4" descr="텍스트, 봉투이(가) 표시된 사진  자동 생성된 설명"/>
                <p:cNvPicPr/>
                <p:nvPr/>
              </p:nvPicPr>
              <p:blipFill rotWithShape="1">
                <a:blip r:embed="rId4"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8059432" y="1884729"/>
                  <a:ext cx="782943" cy="7829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9" name="Google Shape;139;p4" descr="텍스트, 문구, 봉투, 명함이(가) 표시된 사진  자동 생성된 설명"/>
                <p:cNvPicPr/>
                <p:nvPr/>
              </p:nvPicPr>
              <p:blipFill rotWithShape="1">
                <a:blip r:embed="rId5">
                  <a:alphaModFix/>
                </a:blip>
                <a:srcRect/>
                <a:stretch>
                  <a:fillRect/>
                </a:stretch>
              </p:blipFill>
              <p:spPr>
                <a:xfrm rot="18000000">
                  <a:off x="8059431" y="807043"/>
                  <a:ext cx="782943" cy="7829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0" name="Google Shape;140;p4"/>
              <p:cNvGrpSpPr/>
              <p:nvPr/>
            </p:nvGrpSpPr>
            <p:grpSpPr>
              <a:xfrm>
                <a:off x="8317523" y="2030582"/>
                <a:ext cx="914334" cy="338554"/>
                <a:chOff x="936850" y="5438239"/>
                <a:chExt cx="2720749" cy="338554"/>
              </a:xfrm>
            </p:grpSpPr>
            <p:sp>
              <p:nvSpPr>
                <p:cNvPr id="141" name="Google Shape;141;p4"/>
                <p:cNvSpPr/>
                <p:nvPr/>
              </p:nvSpPr>
              <p:spPr>
                <a:xfrm>
                  <a:off x="936850" y="5459293"/>
                  <a:ext cx="2720749" cy="317500"/>
                </a:xfrm>
                <a:prstGeom prst="rect">
                  <a:avLst/>
                </a:prstGeom>
                <a:solidFill>
                  <a:srgbClr val="3A3838">
                    <a:alpha val="898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lt1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sp>
              <p:nvSpPr>
                <p:cNvPr id="142" name="Google Shape;142;p4"/>
                <p:cNvSpPr txBox="1"/>
                <p:nvPr/>
              </p:nvSpPr>
              <p:spPr>
                <a:xfrm>
                  <a:off x="1176943" y="5438238"/>
                  <a:ext cx="2240561" cy="3737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강</a:t>
                  </a:r>
                  <a:endParaRPr/>
                </a:p>
              </p:txBody>
            </p:sp>
          </p:grpSp>
        </p:grpSp>
        <p:grpSp>
          <p:nvGrpSpPr>
            <p:cNvPr id="143" name="Google Shape;143;p4"/>
            <p:cNvGrpSpPr/>
            <p:nvPr/>
          </p:nvGrpSpPr>
          <p:grpSpPr>
            <a:xfrm>
              <a:off x="9038623" y="1331260"/>
              <a:ext cx="914334" cy="1252584"/>
              <a:chOff x="9528905" y="1116552"/>
              <a:chExt cx="914334" cy="1252584"/>
            </a:xfrm>
          </p:grpSpPr>
          <p:pic>
            <p:nvPicPr>
              <p:cNvPr id="144" name="Google Shape;144;p4" descr="텍스트, 문구, 봉투이(가) 표시된 사진  자동 생성된 설명"/>
              <p:cNvPicPr/>
              <p:nvPr/>
            </p:nvPicPr>
            <p:blipFill rotWithShape="1">
              <a:blip r:embed="rId6">
                <a:alphaModFix/>
              </a:blip>
              <a:srcRect/>
              <a:stretch>
                <a:fillRect/>
              </a:stretch>
            </p:blipFill>
            <p:spPr>
              <a:xfrm>
                <a:off x="9594601" y="1116552"/>
                <a:ext cx="782943" cy="78294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8100000" algn="tr" rotWithShape="0">
                  <a:srgbClr val="000000">
                    <a:alpha val="40000"/>
                  </a:srgbClr>
                </a:outerShdw>
              </a:effectLst>
            </p:spPr>
          </p:pic>
          <p:grpSp>
            <p:nvGrpSpPr>
              <p:cNvPr id="145" name="Google Shape;145;p4"/>
              <p:cNvGrpSpPr/>
              <p:nvPr/>
            </p:nvGrpSpPr>
            <p:grpSpPr>
              <a:xfrm>
                <a:off x="9528905" y="2030582"/>
                <a:ext cx="914334" cy="338554"/>
                <a:chOff x="936850" y="5438239"/>
                <a:chExt cx="2720749" cy="338554"/>
              </a:xfrm>
            </p:grpSpPr>
            <p:sp>
              <p:nvSpPr>
                <p:cNvPr id="146" name="Google Shape;146;p4"/>
                <p:cNvSpPr/>
                <p:nvPr/>
              </p:nvSpPr>
              <p:spPr>
                <a:xfrm>
                  <a:off x="936850" y="5459293"/>
                  <a:ext cx="2720749" cy="317500"/>
                </a:xfrm>
                <a:prstGeom prst="rect">
                  <a:avLst/>
                </a:prstGeom>
                <a:solidFill>
                  <a:srgbClr val="3A3838">
                    <a:alpha val="898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lt1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sp>
              <p:nvSpPr>
                <p:cNvPr id="147" name="Google Shape;147;p4"/>
                <p:cNvSpPr txBox="1"/>
                <p:nvPr/>
              </p:nvSpPr>
              <p:spPr>
                <a:xfrm>
                  <a:off x="1176943" y="5438238"/>
                  <a:ext cx="2240561" cy="3655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바다</a:t>
                  </a:r>
                  <a:endParaRPr/>
                </a:p>
              </p:txBody>
            </p:sp>
          </p:grpSp>
        </p:grpSp>
        <p:grpSp>
          <p:nvGrpSpPr>
            <p:cNvPr id="148" name="Google Shape;148;p4"/>
            <p:cNvGrpSpPr/>
            <p:nvPr/>
          </p:nvGrpSpPr>
          <p:grpSpPr>
            <a:xfrm>
              <a:off x="10224485" y="1331260"/>
              <a:ext cx="914334" cy="1252584"/>
              <a:chOff x="10714767" y="1116552"/>
              <a:chExt cx="914334" cy="1252584"/>
            </a:xfrm>
          </p:grpSpPr>
          <p:pic>
            <p:nvPicPr>
              <p:cNvPr id="149" name="Google Shape;149;p4" descr="텍스트, 봉투이(가) 표시된 사진  자동 생성된 설명"/>
              <p:cNvPicPr/>
              <p:nvPr/>
            </p:nvPicPr>
            <p:blipFill rotWithShape="1">
              <a:blip r:embed="rId7">
                <a:alphaModFix/>
              </a:blip>
              <a:srcRect/>
              <a:stretch>
                <a:fillRect/>
              </a:stretch>
            </p:blipFill>
            <p:spPr>
              <a:xfrm>
                <a:off x="10780464" y="1116552"/>
                <a:ext cx="782943" cy="78294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8100000" algn="tr" rotWithShape="0">
                  <a:srgbClr val="000000">
                    <a:alpha val="40000"/>
                  </a:srgbClr>
                </a:outerShdw>
              </a:effectLst>
            </p:spPr>
          </p:pic>
          <p:grpSp>
            <p:nvGrpSpPr>
              <p:cNvPr id="150" name="Google Shape;150;p4"/>
              <p:cNvGrpSpPr/>
              <p:nvPr/>
            </p:nvGrpSpPr>
            <p:grpSpPr>
              <a:xfrm>
                <a:off x="10714767" y="2030582"/>
                <a:ext cx="914334" cy="338554"/>
                <a:chOff x="936850" y="5438239"/>
                <a:chExt cx="2720749" cy="338554"/>
              </a:xfrm>
            </p:grpSpPr>
            <p:sp>
              <p:nvSpPr>
                <p:cNvPr id="151" name="Google Shape;151;p4"/>
                <p:cNvSpPr/>
                <p:nvPr/>
              </p:nvSpPr>
              <p:spPr>
                <a:xfrm>
                  <a:off x="936850" y="5459293"/>
                  <a:ext cx="2720749" cy="317500"/>
                </a:xfrm>
                <a:prstGeom prst="rect">
                  <a:avLst/>
                </a:prstGeom>
                <a:solidFill>
                  <a:srgbClr val="3A3838">
                    <a:alpha val="898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lt1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sp>
              <p:nvSpPr>
                <p:cNvPr id="152" name="Google Shape;152;p4"/>
                <p:cNvSpPr txBox="1"/>
                <p:nvPr/>
              </p:nvSpPr>
              <p:spPr>
                <a:xfrm>
                  <a:off x="1176943" y="5438238"/>
                  <a:ext cx="2240561" cy="3655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고원</a:t>
                  </a:r>
                  <a:endParaRPr/>
                </a:p>
              </p:txBody>
            </p:sp>
          </p:grpSp>
        </p:grpSp>
        <p:grpSp>
          <p:nvGrpSpPr>
            <p:cNvPr id="153" name="Google Shape;153;p4"/>
            <p:cNvGrpSpPr/>
            <p:nvPr/>
          </p:nvGrpSpPr>
          <p:grpSpPr>
            <a:xfrm>
              <a:off x="7933446" y="3338520"/>
              <a:ext cx="914334" cy="1252584"/>
              <a:chOff x="11900630" y="1116552"/>
              <a:chExt cx="914334" cy="1252584"/>
            </a:xfrm>
          </p:grpSpPr>
          <p:pic>
            <p:nvPicPr>
              <p:cNvPr id="154" name="Google Shape;154;p4"/>
              <p:cNvPicPr/>
              <p:nvPr/>
            </p:nvPicPr>
            <p:blipFill rotWithShape="1">
              <a:blip r:embed="rId8">
                <a:alphaModFix/>
              </a:blip>
              <a:srcRect/>
              <a:stretch>
                <a:fillRect/>
              </a:stretch>
            </p:blipFill>
            <p:spPr>
              <a:xfrm>
                <a:off x="11966327" y="1116552"/>
                <a:ext cx="782943" cy="78294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8100000" algn="tr" rotWithShape="0">
                  <a:srgbClr val="000000">
                    <a:alpha val="40000"/>
                  </a:srgbClr>
                </a:outerShdw>
              </a:effectLst>
            </p:spPr>
          </p:pic>
          <p:grpSp>
            <p:nvGrpSpPr>
              <p:cNvPr id="155" name="Google Shape;155;p4"/>
              <p:cNvGrpSpPr/>
              <p:nvPr/>
            </p:nvGrpSpPr>
            <p:grpSpPr>
              <a:xfrm>
                <a:off x="11900630" y="2030582"/>
                <a:ext cx="914334" cy="338554"/>
                <a:chOff x="936850" y="5438239"/>
                <a:chExt cx="2720749" cy="338554"/>
              </a:xfrm>
            </p:grpSpPr>
            <p:sp>
              <p:nvSpPr>
                <p:cNvPr id="156" name="Google Shape;156;p4"/>
                <p:cNvSpPr/>
                <p:nvPr/>
              </p:nvSpPr>
              <p:spPr>
                <a:xfrm>
                  <a:off x="936850" y="5459293"/>
                  <a:ext cx="2720749" cy="317500"/>
                </a:xfrm>
                <a:prstGeom prst="rect">
                  <a:avLst/>
                </a:prstGeom>
                <a:solidFill>
                  <a:srgbClr val="3A3838">
                    <a:alpha val="898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lt1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sp>
              <p:nvSpPr>
                <p:cNvPr id="157" name="Google Shape;157;p4"/>
                <p:cNvSpPr txBox="1"/>
                <p:nvPr/>
              </p:nvSpPr>
              <p:spPr>
                <a:xfrm>
                  <a:off x="1176943" y="5438238"/>
                  <a:ext cx="2240561" cy="3709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해변</a:t>
                  </a:r>
                  <a:endParaRPr/>
                </a:p>
              </p:txBody>
            </p:sp>
          </p:grpSp>
        </p:grpSp>
        <p:grpSp>
          <p:nvGrpSpPr>
            <p:cNvPr id="158" name="Google Shape;158;p4"/>
            <p:cNvGrpSpPr/>
            <p:nvPr/>
          </p:nvGrpSpPr>
          <p:grpSpPr>
            <a:xfrm>
              <a:off x="10305171" y="3338520"/>
              <a:ext cx="914334" cy="1252584"/>
              <a:chOff x="14272355" y="1116552"/>
              <a:chExt cx="914334" cy="1252584"/>
            </a:xfrm>
          </p:grpSpPr>
          <p:pic>
            <p:nvPicPr>
              <p:cNvPr id="159" name="Google Shape;159;p4" descr="텍스트이(가) 표시된 사진  자동 생성된 설명"/>
              <p:cNvPicPr/>
              <p:nvPr/>
            </p:nvPicPr>
            <p:blipFill rotWithShape="1">
              <a:blip r:embed="rId9">
                <a:alphaModFix/>
              </a:blip>
              <a:srcRect/>
              <a:stretch>
                <a:fillRect/>
              </a:stretch>
            </p:blipFill>
            <p:spPr>
              <a:xfrm>
                <a:off x="14338051" y="1116552"/>
                <a:ext cx="782943" cy="78294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8100000" algn="tr" rotWithShape="0">
                  <a:srgbClr val="000000">
                    <a:alpha val="40000"/>
                  </a:srgbClr>
                </a:outerShdw>
              </a:effectLst>
            </p:spPr>
          </p:pic>
          <p:grpSp>
            <p:nvGrpSpPr>
              <p:cNvPr id="160" name="Google Shape;160;p4"/>
              <p:cNvGrpSpPr/>
              <p:nvPr/>
            </p:nvGrpSpPr>
            <p:grpSpPr>
              <a:xfrm>
                <a:off x="14272355" y="2030582"/>
                <a:ext cx="914334" cy="338554"/>
                <a:chOff x="936850" y="5438239"/>
                <a:chExt cx="2720749" cy="338554"/>
              </a:xfrm>
            </p:grpSpPr>
            <p:sp>
              <p:nvSpPr>
                <p:cNvPr id="161" name="Google Shape;161;p4"/>
                <p:cNvSpPr/>
                <p:nvPr/>
              </p:nvSpPr>
              <p:spPr>
                <a:xfrm>
                  <a:off x="936850" y="5459293"/>
                  <a:ext cx="2720749" cy="317500"/>
                </a:xfrm>
                <a:prstGeom prst="rect">
                  <a:avLst/>
                </a:prstGeom>
                <a:solidFill>
                  <a:srgbClr val="3A3838">
                    <a:alpha val="898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lt1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sp>
              <p:nvSpPr>
                <p:cNvPr id="162" name="Google Shape;162;p4"/>
                <p:cNvSpPr txBox="1"/>
                <p:nvPr/>
              </p:nvSpPr>
              <p:spPr>
                <a:xfrm>
                  <a:off x="1176943" y="5438238"/>
                  <a:ext cx="2240561" cy="3709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숲</a:t>
                  </a:r>
                  <a:endParaRPr/>
                </a:p>
              </p:txBody>
            </p:sp>
          </p:grpSp>
        </p:grpSp>
        <p:grpSp>
          <p:nvGrpSpPr>
            <p:cNvPr id="163" name="Google Shape;163;p4"/>
            <p:cNvGrpSpPr/>
            <p:nvPr/>
          </p:nvGrpSpPr>
          <p:grpSpPr>
            <a:xfrm>
              <a:off x="9119308" y="3338520"/>
              <a:ext cx="914334" cy="1252584"/>
              <a:chOff x="13086492" y="1116552"/>
              <a:chExt cx="914334" cy="1252584"/>
            </a:xfrm>
          </p:grpSpPr>
          <p:pic>
            <p:nvPicPr>
              <p:cNvPr id="164" name="Google Shape;164;p4" descr="텍스트, 문구, 봉투이(가) 표시된 사진  자동 생성된 설명"/>
              <p:cNvPicPr/>
              <p:nvPr/>
            </p:nvPicPr>
            <p:blipFill rotWithShape="1">
              <a:blip r:embed="rId10">
                <a:alphaModFix/>
              </a:blip>
              <a:srcRect/>
              <a:stretch>
                <a:fillRect/>
              </a:stretch>
            </p:blipFill>
            <p:spPr>
              <a:xfrm>
                <a:off x="13152190" y="1116552"/>
                <a:ext cx="782942" cy="78294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8100000" algn="tr" rotWithShape="0">
                  <a:srgbClr val="000000">
                    <a:alpha val="40000"/>
                  </a:srgbClr>
                </a:outerShdw>
              </a:effectLst>
            </p:spPr>
          </p:pic>
          <p:grpSp>
            <p:nvGrpSpPr>
              <p:cNvPr id="165" name="Google Shape;165;p4"/>
              <p:cNvGrpSpPr/>
              <p:nvPr/>
            </p:nvGrpSpPr>
            <p:grpSpPr>
              <a:xfrm>
                <a:off x="13086492" y="2030582"/>
                <a:ext cx="914334" cy="338554"/>
                <a:chOff x="936850" y="5438239"/>
                <a:chExt cx="2720749" cy="338554"/>
              </a:xfrm>
            </p:grpSpPr>
            <p:sp>
              <p:nvSpPr>
                <p:cNvPr id="166" name="Google Shape;166;p4"/>
                <p:cNvSpPr/>
                <p:nvPr/>
              </p:nvSpPr>
              <p:spPr>
                <a:xfrm>
                  <a:off x="936850" y="5459293"/>
                  <a:ext cx="2720749" cy="317500"/>
                </a:xfrm>
                <a:prstGeom prst="rect">
                  <a:avLst/>
                </a:prstGeom>
                <a:solidFill>
                  <a:srgbClr val="3A3838">
                    <a:alpha val="898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lt1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sp>
              <p:nvSpPr>
                <p:cNvPr id="167" name="Google Shape;167;p4"/>
                <p:cNvSpPr txBox="1"/>
                <p:nvPr/>
              </p:nvSpPr>
              <p:spPr>
                <a:xfrm>
                  <a:off x="1176943" y="5438238"/>
                  <a:ext cx="2240561" cy="3709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산</a:t>
                  </a:r>
                  <a:endParaRPr/>
                </a:p>
              </p:txBody>
            </p:sp>
          </p:grpSp>
        </p:grpSp>
      </p:grpSp>
      <p:sp>
        <p:nvSpPr>
          <p:cNvPr id="168" name="Google Shape;168;p4"/>
          <p:cNvSpPr txBox="1"/>
          <p:nvPr/>
        </p:nvSpPr>
        <p:spPr>
          <a:xfrm>
            <a:off x="2398932" y="5340416"/>
            <a:ext cx="7688568" cy="82033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세계는 매 게임마다 절차적으로 생성되는 지도에서 시작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원하는 정착지로 이동하면서 이벤트를 조우한다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정착지는 마을/도시/성채가 있고 각 종류별로 만날 수 있는 이벤트의 종류가 다르다</a:t>
            </a:r>
            <a:endParaRPr dirty="0"/>
          </a:p>
        </p:txBody>
      </p:sp>
      <p:grpSp>
        <p:nvGrpSpPr>
          <p:cNvPr id="169" name="Google Shape;169;p4"/>
          <p:cNvGrpSpPr/>
          <p:nvPr/>
        </p:nvGrpSpPr>
        <p:grpSpPr>
          <a:xfrm rot="16200000">
            <a:off x="1723250" y="5688257"/>
            <a:ext cx="867108" cy="104608"/>
            <a:chOff x="3180438" y="3796213"/>
            <a:chExt cx="5983518" cy="104320"/>
          </a:xfrm>
        </p:grpSpPr>
        <p:cxnSp>
          <p:nvCxnSpPr>
            <p:cNvPr id="170" name="Google Shape;170;p4"/>
            <p:cNvCxnSpPr/>
            <p:nvPr/>
          </p:nvCxnSpPr>
          <p:spPr>
            <a:xfrm>
              <a:off x="3180439" y="3900533"/>
              <a:ext cx="5983517" cy="0"/>
            </a:xfrm>
            <a:prstGeom prst="straightConnector1">
              <a:avLst/>
            </a:prstGeom>
            <a:noFill/>
            <a:ln w="25400" cap="flat" cmpd="sng">
              <a:solidFill>
                <a:srgbClr val="F2F2F2">
                  <a:alpha val="80000"/>
                </a:srgbClr>
              </a:solidFill>
              <a:prstDash val="solid"/>
              <a:miter/>
            </a:ln>
          </p:spPr>
        </p:cxnSp>
        <p:cxnSp>
          <p:nvCxnSpPr>
            <p:cNvPr id="171" name="Google Shape;171;p4"/>
            <p:cNvCxnSpPr/>
            <p:nvPr/>
          </p:nvCxnSpPr>
          <p:spPr>
            <a:xfrm>
              <a:off x="3180438" y="3796213"/>
              <a:ext cx="5983517" cy="0"/>
            </a:xfrm>
            <a:prstGeom prst="straightConnector1">
              <a:avLst/>
            </a:prstGeom>
            <a:noFill/>
            <a:ln w="50800" cap="flat" cmpd="sng">
              <a:solidFill>
                <a:srgbClr val="F2F2F2">
                  <a:alpha val="80000"/>
                </a:srgbClr>
              </a:solidFill>
              <a:prstDash val="solid"/>
              <a:miter/>
            </a:ln>
          </p:spPr>
        </p:cxnSp>
      </p:grpSp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104500" y="83529"/>
            <a:ext cx="5638124" cy="4865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;p2"/>
          <p:cNvSpPr txBox="1"/>
          <p:nvPr/>
        </p:nvSpPr>
        <p:spPr>
          <a:xfrm>
            <a:off x="2675525" y="44530"/>
            <a:ext cx="6840950" cy="83095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800" b="0" i="0" u="none" strike="noStrike" cap="none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지도 생성 알고리즘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262883"/>
              </p:ext>
            </p:extLst>
          </p:nvPr>
        </p:nvGraphicFramePr>
        <p:xfrm>
          <a:off x="191180" y="864122"/>
          <a:ext cx="11809640" cy="5877338"/>
        </p:xfrm>
        <a:graphic>
          <a:graphicData uri="http://schemas.openxmlformats.org/drawingml/2006/table">
            <a:tbl>
              <a:tblPr firstRow="1" bandRow="1"/>
              <a:tblGrid>
                <a:gridCol w="1663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6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605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800" dirty="0"/>
                        <a:t>1. </a:t>
                      </a:r>
                      <a:r>
                        <a:rPr lang="ko-KR" altLang="en-US" sz="1800" dirty="0"/>
                        <a:t>크기 생성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/>
                        <a:t>13*13 </a:t>
                      </a:r>
                      <a:r>
                        <a:rPr lang="ko-KR" altLang="en-US" sz="1600" dirty="0"/>
                        <a:t>크기 배열 생성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45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800" dirty="0"/>
                        <a:t>2. </a:t>
                      </a:r>
                      <a:r>
                        <a:rPr lang="ko-KR" altLang="en-US" sz="1800" dirty="0"/>
                        <a:t>바다 생성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면 혹은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면을 바다로 결정</a:t>
                      </a:r>
                      <a:endParaRPr lang="en-US" altLang="ko-KR" sz="1600" dirty="0"/>
                    </a:p>
                    <a:p>
                      <a:pPr algn="ctr">
                        <a:defRPr/>
                      </a:pP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면일 경우 바다 면이 맞닿는 경우는 배제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05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800" dirty="0"/>
                        <a:t>3. </a:t>
                      </a:r>
                      <a:r>
                        <a:rPr lang="ko-KR" altLang="en-US" sz="1800" dirty="0"/>
                        <a:t>해안선 생성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/>
                        <a:t>주변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칸에 바다가 있는 평지를 해변 타일로 전환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45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800" dirty="0"/>
                        <a:t>4. </a:t>
                      </a:r>
                      <a:r>
                        <a:rPr lang="ko-KR" altLang="en-US" sz="1800" dirty="0"/>
                        <a:t>산 생성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/>
                        <a:t>무작위 좌표에 </a:t>
                      </a:r>
                      <a:r>
                        <a:rPr lang="en-US" altLang="ko-KR" sz="1600" dirty="0"/>
                        <a:t>3 </a:t>
                      </a:r>
                      <a:r>
                        <a:rPr lang="ko-KR" altLang="en-US" sz="1600" dirty="0"/>
                        <a:t>묶음으로 이루어진 산 생성</a:t>
                      </a:r>
                      <a:endParaRPr lang="en-US" altLang="ko-KR" sz="1600" dirty="0"/>
                    </a:p>
                    <a:p>
                      <a:pPr algn="ctr">
                        <a:defRPr/>
                      </a:pPr>
                      <a:r>
                        <a:rPr lang="ko-KR" altLang="en-US" sz="1600" dirty="0"/>
                        <a:t>해변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바다와 맞닿거나 주변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칸에 산이 없게 함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45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800" dirty="0"/>
                        <a:t>5. </a:t>
                      </a:r>
                      <a:r>
                        <a:rPr lang="ko-KR" altLang="en-US" sz="1800" dirty="0"/>
                        <a:t>강 생성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/>
                        <a:t>산 덩어리 사이에서 출발해 다른 강과 겹치지 않게</a:t>
                      </a:r>
                      <a:endParaRPr lang="en-US" altLang="ko-KR" sz="1600" dirty="0"/>
                    </a:p>
                    <a:p>
                      <a:pPr algn="ctr">
                        <a:defRPr/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자형 주위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칸을 포함한 강을 생성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05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800" dirty="0"/>
                        <a:t>6. </a:t>
                      </a:r>
                      <a:r>
                        <a:rPr lang="ko-KR" altLang="en-US" sz="1800" dirty="0"/>
                        <a:t>고원 생성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/>
                        <a:t>무작위 위치에서 출발해 무작위 방향으로 뻗어 나가는 언덕 배열 몇 개 생성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545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800" dirty="0"/>
                        <a:t>7. </a:t>
                      </a:r>
                      <a:r>
                        <a:rPr lang="ko-KR" altLang="en-US" sz="1800" dirty="0"/>
                        <a:t>숲 생성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/>
                        <a:t>숲 최대 개수에 제일 가까운 자연수의 제곱을 </a:t>
                      </a:r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등분 해</a:t>
                      </a:r>
                      <a:endParaRPr lang="en-US" altLang="ko-KR" sz="1600" dirty="0"/>
                    </a:p>
                    <a:p>
                      <a:pPr algn="ctr">
                        <a:defRPr/>
                      </a:pPr>
                      <a:r>
                        <a:rPr lang="ko-KR" altLang="en-US" sz="1600" dirty="0"/>
                        <a:t>일정 배율만큼 주위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칸에 재배치 시킴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34655"/>
                  </a:ext>
                </a:extLst>
              </a:tr>
              <a:tr h="54605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800" dirty="0"/>
                        <a:t>8. </a:t>
                      </a:r>
                      <a:r>
                        <a:rPr lang="ko-KR" altLang="en-US" sz="1800" dirty="0"/>
                        <a:t>성채 생성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분면 중 하나에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묶음 성채 타일을 배치하고 그 중심부를 기점으로</a:t>
                      </a:r>
                      <a:endParaRPr lang="en-US" altLang="ko-KR" sz="1600" dirty="0"/>
                    </a:p>
                    <a:p>
                      <a:pPr algn="ctr">
                        <a:defRPr/>
                      </a:pPr>
                      <a:r>
                        <a:rPr lang="ko-KR" altLang="en-US" sz="1600" dirty="0"/>
                        <a:t>맵 중심부에 가까이 닿지 않게 거리를 유지해 반대편에 또 하나를 배치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165580"/>
                  </a:ext>
                </a:extLst>
              </a:tr>
              <a:tr h="54605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800" dirty="0"/>
                        <a:t>9. </a:t>
                      </a:r>
                      <a:r>
                        <a:rPr lang="ko-KR" altLang="en-US" sz="1800" dirty="0"/>
                        <a:t>도시 생성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/>
                        <a:t>성채마다 주변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칸 중 하나에 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묶음 도시를 배치</a:t>
                      </a:r>
                      <a:endParaRPr lang="en-US" altLang="ko-KR" sz="1600" dirty="0"/>
                    </a:p>
                    <a:p>
                      <a:pPr algn="ctr">
                        <a:defRPr/>
                      </a:pPr>
                      <a:r>
                        <a:rPr lang="ko-KR" altLang="en-US" sz="1600" dirty="0"/>
                        <a:t>다른 성채나 도시로부터 가까워지지 않게 배치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258900"/>
                  </a:ext>
                </a:extLst>
              </a:tr>
              <a:tr h="54605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800" dirty="0"/>
                        <a:t>10. </a:t>
                      </a:r>
                      <a:r>
                        <a:rPr lang="ko-KR" altLang="en-US" sz="1800" dirty="0"/>
                        <a:t>마을 생성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/>
                        <a:t>지도의 </a:t>
                      </a:r>
                      <a:r>
                        <a:rPr lang="en-US" altLang="ko-KR" sz="1600" dirty="0"/>
                        <a:t>1,2,3,4</a:t>
                      </a:r>
                      <a:r>
                        <a:rPr lang="ko-KR" altLang="en-US" sz="1600" dirty="0"/>
                        <a:t>분면 마다 하나씩 배치</a:t>
                      </a:r>
                      <a:endParaRPr lang="en-US" altLang="ko-KR" sz="1600" dirty="0"/>
                    </a:p>
                    <a:p>
                      <a:pPr algn="ctr">
                        <a:defRPr/>
                      </a:pPr>
                      <a:r>
                        <a:rPr lang="ko-KR" altLang="en-US" sz="1600" dirty="0"/>
                        <a:t>성채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도시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다른 마을과 가까워지지 않도록 보정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8606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4701C4F9-F786-78B5-11F2-479DE0D08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751291"/>
              </p:ext>
            </p:extLst>
          </p:nvPr>
        </p:nvGraphicFramePr>
        <p:xfrm>
          <a:off x="1828251" y="1340710"/>
          <a:ext cx="8128000" cy="5240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4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3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01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800" b="0" dirty="0">
                          <a:solidFill>
                            <a:schemeClr val="tx1"/>
                          </a:solidFill>
                        </a:rPr>
                        <a:t>부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주변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칸의 정착지 타일 개수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주변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칸의 강 여부에 따라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1/0 +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주변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칸의 숲 여부에 따라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1/0 +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주변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칸의 언덕 여부에 따라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1/0 +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주변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칸의 바다 여부에 따라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1/0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001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800" dirty="0"/>
                        <a:t>신앙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시작 수치</a:t>
                      </a:r>
                      <a:r>
                        <a:rPr lang="en-US" altLang="ko-KR" sz="1600" dirty="0"/>
                        <a:t>) – </a:t>
                      </a:r>
                      <a:r>
                        <a:rPr lang="ko-KR" altLang="en-US" sz="1600" dirty="0"/>
                        <a:t>성지 좌표로부터 거리 </a:t>
                      </a:r>
                      <a:r>
                        <a:rPr lang="en-US" altLang="ko-KR" sz="1600" dirty="0"/>
                        <a:t>+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600" dirty="0"/>
                        <a:t>주변 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칸의 산 여부에 따라 </a:t>
                      </a:r>
                      <a:r>
                        <a:rPr lang="en-US" altLang="ko-KR" sz="1600" dirty="0"/>
                        <a:t>2/0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01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800" dirty="0"/>
                        <a:t>문화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dirty="0"/>
                        <a:t>주변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칸의 정착지 타일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001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800" dirty="0"/>
                        <a:t>과학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dirty="0"/>
                        <a:t>부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신앙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문화의 평균 반올림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Google Shape;106;p2">
            <a:extLst>
              <a:ext uri="{FF2B5EF4-FFF2-40B4-BE49-F238E27FC236}">
                <a16:creationId xmlns:a16="http://schemas.microsoft.com/office/drawing/2014/main" id="{B864FDD4-2EED-710C-319D-3B428803B08C}"/>
              </a:ext>
            </a:extLst>
          </p:cNvPr>
          <p:cNvSpPr txBox="1"/>
          <p:nvPr/>
        </p:nvSpPr>
        <p:spPr>
          <a:xfrm>
            <a:off x="2675525" y="212841"/>
            <a:ext cx="6840950" cy="83095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800" b="0" i="0" u="none" strike="noStrike" cap="none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정착지 내용 구성 </a:t>
            </a:r>
            <a:r>
              <a:rPr lang="en-US" altLang="ko-KR" sz="4800" b="0" i="0" u="none" strike="noStrike" cap="none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4800" b="0" i="0" u="none" strike="noStrike" cap="none" dirty="0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수치</a:t>
            </a:r>
          </a:p>
        </p:txBody>
      </p:sp>
    </p:spTree>
    <p:extLst>
      <p:ext uri="{BB962C8B-B14F-4D97-AF65-F5344CB8AC3E}">
        <p14:creationId xmlns:p14="http://schemas.microsoft.com/office/powerpoint/2010/main" val="177483712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;p2">
            <a:extLst>
              <a:ext uri="{FF2B5EF4-FFF2-40B4-BE49-F238E27FC236}">
                <a16:creationId xmlns:a16="http://schemas.microsoft.com/office/drawing/2014/main" id="{2D964152-55FE-A200-2DA6-69A54DA6CD8B}"/>
              </a:ext>
            </a:extLst>
          </p:cNvPr>
          <p:cNvSpPr txBox="1"/>
          <p:nvPr/>
        </p:nvSpPr>
        <p:spPr>
          <a:xfrm>
            <a:off x="263190" y="305174"/>
            <a:ext cx="6840950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 b="0" i="0" u="none" strike="noStrike" cap="none">
                <a:solidFill>
                  <a:srgbClr val="292725"/>
                </a:solidFill>
                <a:latin typeface="Arial"/>
                <a:ea typeface="Arial"/>
                <a:cs typeface="Arial"/>
                <a:sym typeface="Arial"/>
              </a:rPr>
              <a:t>보강 필요 요소</a:t>
            </a:r>
            <a:endParaRPr lang="ko-KR" altLang="en-US" sz="3600" b="0" i="0" u="none" strike="noStrike" cap="none" dirty="0">
              <a:solidFill>
                <a:srgbClr val="2927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F2AD04-F5BB-22B9-9B24-7CC7E38C7755}"/>
              </a:ext>
            </a:extLst>
          </p:cNvPr>
          <p:cNvSpPr txBox="1"/>
          <p:nvPr/>
        </p:nvSpPr>
        <p:spPr>
          <a:xfrm>
            <a:off x="479220" y="1340710"/>
            <a:ext cx="83531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광기 시스템</a:t>
            </a:r>
            <a:endParaRPr lang="en-US" altLang="ko-KR" sz="1800" dirty="0"/>
          </a:p>
          <a:p>
            <a:r>
              <a:rPr lang="ko-KR" altLang="en-US" sz="1800" dirty="0"/>
              <a:t>애니메이션 싱크 보강</a:t>
            </a:r>
            <a:endParaRPr lang="en-US" altLang="ko-KR" sz="1800" dirty="0"/>
          </a:p>
          <a:p>
            <a:r>
              <a:rPr lang="ko-KR" altLang="en-US" sz="1800" dirty="0" err="1"/>
              <a:t>파티클</a:t>
            </a:r>
            <a:r>
              <a:rPr lang="ko-KR" altLang="en-US" sz="1800" dirty="0"/>
              <a:t> 이펙트 제작</a:t>
            </a:r>
            <a:endParaRPr lang="en-US" altLang="ko-KR" sz="1800" dirty="0"/>
          </a:p>
          <a:p>
            <a:r>
              <a:rPr lang="ko-KR" altLang="en-US" sz="1800" dirty="0"/>
              <a:t>메인 화면 구상</a:t>
            </a:r>
            <a:endParaRPr lang="en-US" altLang="ko-KR" sz="1800" dirty="0"/>
          </a:p>
          <a:p>
            <a:r>
              <a:rPr lang="en-US" altLang="ko-KR" sz="1800" dirty="0"/>
              <a:t>UI </a:t>
            </a:r>
            <a:r>
              <a:rPr lang="ko-KR" altLang="en-US" sz="1800" dirty="0"/>
              <a:t>애니메이션 보강</a:t>
            </a:r>
            <a:endParaRPr lang="en-US" altLang="ko-KR" sz="1800" dirty="0"/>
          </a:p>
          <a:p>
            <a:r>
              <a:rPr lang="ko-KR" altLang="en-US" sz="1800" dirty="0"/>
              <a:t>음원 요소</a:t>
            </a:r>
            <a:endParaRPr lang="en-US" altLang="ko-KR" sz="1800" dirty="0"/>
          </a:p>
          <a:p>
            <a:r>
              <a:rPr lang="ko-KR" altLang="en-US" sz="1800" dirty="0"/>
              <a:t>이벤트 데이터 옮기기</a:t>
            </a:r>
            <a:endParaRPr lang="en-US" altLang="ko-KR" sz="1800" dirty="0"/>
          </a:p>
          <a:p>
            <a:r>
              <a:rPr lang="ko-KR" altLang="en-US" sz="1800" dirty="0"/>
              <a:t>종료 과정 구상</a:t>
            </a:r>
            <a:endParaRPr lang="en-US" altLang="ko-KR" sz="1800" dirty="0"/>
          </a:p>
          <a:p>
            <a:r>
              <a:rPr lang="en-US" altLang="ko-KR" sz="1800" dirty="0"/>
              <a:t>UI </a:t>
            </a:r>
            <a:r>
              <a:rPr lang="ko-KR" altLang="en-US" sz="1800" dirty="0"/>
              <a:t>재구성</a:t>
            </a:r>
            <a:endParaRPr lang="en-US" altLang="ko-KR" sz="1800" dirty="0"/>
          </a:p>
          <a:p>
            <a:r>
              <a:rPr lang="ko-KR" altLang="en-US" sz="1800" dirty="0"/>
              <a:t>미흡 연출 보강</a:t>
            </a:r>
            <a:endParaRPr lang="en-US" altLang="ko-KR" sz="1800" dirty="0"/>
          </a:p>
          <a:p>
            <a:r>
              <a:rPr lang="ko-KR" altLang="en-US" sz="1800" dirty="0"/>
              <a:t>게임 완료 점수 성장요소</a:t>
            </a:r>
          </a:p>
        </p:txBody>
      </p:sp>
    </p:spTree>
    <p:extLst>
      <p:ext uri="{BB962C8B-B14F-4D97-AF65-F5344CB8AC3E}">
        <p14:creationId xmlns:p14="http://schemas.microsoft.com/office/powerpoint/2010/main" val="62621246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391C56-062F-229F-C95C-D6D3FD961DC9}"/>
              </a:ext>
            </a:extLst>
          </p:cNvPr>
          <p:cNvSpPr txBox="1"/>
          <p:nvPr/>
        </p:nvSpPr>
        <p:spPr>
          <a:xfrm>
            <a:off x="222991" y="2132820"/>
            <a:ext cx="4320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구글 스프레드시트를 이용한 아이디어 모으기와 데이터 변환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B991D-2DCD-2D9B-B82B-FFD326D78208}"/>
              </a:ext>
            </a:extLst>
          </p:cNvPr>
          <p:cNvSpPr txBox="1"/>
          <p:nvPr/>
        </p:nvSpPr>
        <p:spPr>
          <a:xfrm>
            <a:off x="5591930" y="465317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https://docs.google.com/spreadsheets/d/1fbo8PVBwDS7RGBJwD-By54Hvk3Gtb-rXqh9HxIGtZn0/edit?usp=sharing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5DA1DC-2D61-5E07-CAE5-B15D0F3BBE76}"/>
              </a:ext>
            </a:extLst>
          </p:cNvPr>
          <p:cNvSpPr txBox="1"/>
          <p:nvPr/>
        </p:nvSpPr>
        <p:spPr>
          <a:xfrm>
            <a:off x="5591930" y="134071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https://docs.google.com/spreadsheets/d/1wu_-7fhXs6mbSlAYnS_dF63qpWN_lNaemI024n_2q9I/edit?usp=sharing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82024699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18" descr="텍스트, 문구, 바인딩, 액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860102" y="-2148668"/>
            <a:ext cx="6471796" cy="11155336"/>
          </a:xfrm>
          <a:prstGeom prst="rect">
            <a:avLst/>
          </a:prstGeom>
          <a:noFill/>
          <a:ln>
            <a:noFill/>
          </a:ln>
          <a:effectLst>
            <a:outerShdw blurRad="190500" dist="38100" dir="8100000" sx="101000" sy="101000" algn="tr" rotWithShape="0">
              <a:srgbClr val="000000">
                <a:alpha val="60000"/>
              </a:srgbClr>
            </a:outerShdw>
          </a:effectLst>
        </p:spPr>
      </p:pic>
      <p:sp>
        <p:nvSpPr>
          <p:cNvPr id="443" name="Google Shape;443;p18"/>
          <p:cNvSpPr txBox="1">
            <a:spLocks noGrp="1"/>
          </p:cNvSpPr>
          <p:nvPr>
            <p:ph type="ctrTitle"/>
          </p:nvPr>
        </p:nvSpPr>
        <p:spPr>
          <a:xfrm>
            <a:off x="2386008" y="2745580"/>
            <a:ext cx="7419975" cy="136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9600"/>
              <a:buFont typeface="Arial"/>
              <a:buNone/>
            </a:pPr>
            <a:r>
              <a:rPr lang="ko-KR" sz="96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96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8"/>
          <p:cNvSpPr/>
          <p:nvPr/>
        </p:nvSpPr>
        <p:spPr>
          <a:xfrm>
            <a:off x="1488281" y="1128712"/>
            <a:ext cx="9215438" cy="4600575"/>
          </a:xfrm>
          <a:prstGeom prst="rect">
            <a:avLst/>
          </a:prstGeom>
          <a:noFill/>
          <a:ln w="76200" cap="flat" cmpd="sng">
            <a:solidFill>
              <a:srgbClr val="3F3F3F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18"/>
          <p:cNvSpPr/>
          <p:nvPr/>
        </p:nvSpPr>
        <p:spPr>
          <a:xfrm>
            <a:off x="1687400" y="1314086"/>
            <a:ext cx="8817197" cy="4229826"/>
          </a:xfrm>
          <a:prstGeom prst="rect">
            <a:avLst/>
          </a:prstGeom>
          <a:noFill/>
          <a:ln w="25400" cap="flat" cmpd="sng">
            <a:solidFill>
              <a:srgbClr val="3F3F3F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Darkest Dungeon® on GOG.com">
            <a:extLst>
              <a:ext uri="{FF2B5EF4-FFF2-40B4-BE49-F238E27FC236}">
                <a16:creationId xmlns:a16="http://schemas.microsoft.com/office/drawing/2014/main" id="{25DBE952-1244-52F5-5964-102E277C7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50" y="414609"/>
            <a:ext cx="4680650" cy="264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hovel Knight - Wikipedia">
            <a:extLst>
              <a:ext uri="{FF2B5EF4-FFF2-40B4-BE49-F238E27FC236}">
                <a16:creationId xmlns:a16="http://schemas.microsoft.com/office/drawing/2014/main" id="{5930D1BA-B165-9281-A87B-2E83ECD06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19" y="3212970"/>
            <a:ext cx="24384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The Binding of Isaac: Rebirth - Wikipedia">
            <a:extLst>
              <a:ext uri="{FF2B5EF4-FFF2-40B4-BE49-F238E27FC236}">
                <a16:creationId xmlns:a16="http://schemas.microsoft.com/office/drawing/2014/main" id="{61DB523B-5A2D-40D6-F24C-C38BEDDA9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029" y="404580"/>
            <a:ext cx="2093730" cy="314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Ori And The Will of The Wisps Live HD wallpaper | Pxfuel">
            <a:extLst>
              <a:ext uri="{FF2B5EF4-FFF2-40B4-BE49-F238E27FC236}">
                <a16:creationId xmlns:a16="http://schemas.microsoft.com/office/drawing/2014/main" id="{419D2367-2622-3919-FEDC-93BE9E699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550" y="3437873"/>
            <a:ext cx="5584740" cy="314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ollow Knight (game) | Hollow Knight Wiki | Fandom">
            <a:extLst>
              <a:ext uri="{FF2B5EF4-FFF2-40B4-BE49-F238E27FC236}">
                <a16:creationId xmlns:a16="http://schemas.microsoft.com/office/drawing/2014/main" id="{E51A6B2C-E728-46DE-DFF5-26341EB73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552" y="3653538"/>
            <a:ext cx="2205207" cy="292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rypt of the NecroDancer on Steam">
            <a:extLst>
              <a:ext uri="{FF2B5EF4-FFF2-40B4-BE49-F238E27FC236}">
                <a16:creationId xmlns:a16="http://schemas.microsoft.com/office/drawing/2014/main" id="{73CF35A0-742D-4625-370C-0595E165F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19" y="692620"/>
            <a:ext cx="3644155" cy="208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4383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ead Cells - Wikipedia">
            <a:extLst>
              <a:ext uri="{FF2B5EF4-FFF2-40B4-BE49-F238E27FC236}">
                <a16:creationId xmlns:a16="http://schemas.microsoft.com/office/drawing/2014/main" id="{8E403AAB-3961-29A2-D585-0B64BF78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0" y="404580"/>
            <a:ext cx="27527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team의 Katana ZERO">
            <a:extLst>
              <a:ext uri="{FF2B5EF4-FFF2-40B4-BE49-F238E27FC236}">
                <a16:creationId xmlns:a16="http://schemas.microsoft.com/office/drawing/2014/main" id="{CE6E6435-578E-37F7-FB0C-1618B86C1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35" y="3882293"/>
            <a:ext cx="4943840" cy="278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yper Light Drifter on Steam">
            <a:extLst>
              <a:ext uri="{FF2B5EF4-FFF2-40B4-BE49-F238E27FC236}">
                <a16:creationId xmlns:a16="http://schemas.microsoft.com/office/drawing/2014/main" id="{14E76832-0B97-05F8-4074-665AA11EF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818" y="3915810"/>
            <a:ext cx="4824670" cy="271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upergiant Games">
            <a:extLst>
              <a:ext uri="{FF2B5EF4-FFF2-40B4-BE49-F238E27FC236}">
                <a16:creationId xmlns:a16="http://schemas.microsoft.com/office/drawing/2014/main" id="{8C0C15DF-6DC4-BCEC-CE63-A90571CAC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60" y="980659"/>
            <a:ext cx="4392610" cy="247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urse of the Dead Gods - Focus Entertainment">
            <a:extLst>
              <a:ext uri="{FF2B5EF4-FFF2-40B4-BE49-F238E27FC236}">
                <a16:creationId xmlns:a16="http://schemas.microsoft.com/office/drawing/2014/main" id="{C6F8CA64-81D9-D261-A476-2B2D91B15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949" y="1185675"/>
            <a:ext cx="3663662" cy="206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3301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Buy Stellaris from the Humble Store">
            <a:extLst>
              <a:ext uri="{FF2B5EF4-FFF2-40B4-BE49-F238E27FC236}">
                <a16:creationId xmlns:a16="http://schemas.microsoft.com/office/drawing/2014/main" id="{4C2D5823-BD95-E6A8-11CE-2D64624D1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10" y="332570"/>
            <a:ext cx="5147614" cy="295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lay the Spire - PCGamingWiki PCGW - bugs, fixes, crashes, mods, guides and  improvements for every PC game">
            <a:extLst>
              <a:ext uri="{FF2B5EF4-FFF2-40B4-BE49-F238E27FC236}">
                <a16:creationId xmlns:a16="http://schemas.microsoft.com/office/drawing/2014/main" id="{CEAAE811-A6A4-E6BB-B271-933653A93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11" y="3429000"/>
            <a:ext cx="2088290" cy="31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imWorld - number13">
            <a:extLst>
              <a:ext uri="{FF2B5EF4-FFF2-40B4-BE49-F238E27FC236}">
                <a16:creationId xmlns:a16="http://schemas.microsoft.com/office/drawing/2014/main" id="{D50862D7-5BC1-8280-CF96-C603650B2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017" y="3574353"/>
            <a:ext cx="5311597" cy="298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urious Expedition 2 | Download and Buy Today - Epic Games Store">
            <a:extLst>
              <a:ext uri="{FF2B5EF4-FFF2-40B4-BE49-F238E27FC236}">
                <a16:creationId xmlns:a16="http://schemas.microsoft.com/office/drawing/2014/main" id="{7591843D-2B47-0665-27F2-8F5A55D42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302" y="388243"/>
            <a:ext cx="2213203" cy="29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uy Cultist Simulator PC Steam key! Cheap price | ENEBA">
            <a:extLst>
              <a:ext uri="{FF2B5EF4-FFF2-40B4-BE49-F238E27FC236}">
                <a16:creationId xmlns:a16="http://schemas.microsoft.com/office/drawing/2014/main" id="{AB0A0383-A72A-0DD1-8548-5456A56B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227" y="3095482"/>
            <a:ext cx="2507294" cy="352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The Case of the Golden Idol | 오늘 다운로드 및 구매 - Epic Games Store">
            <a:extLst>
              <a:ext uri="{FF2B5EF4-FFF2-40B4-BE49-F238E27FC236}">
                <a16:creationId xmlns:a16="http://schemas.microsoft.com/office/drawing/2014/main" id="{6937EC40-B88E-B2C0-09F4-33B7B7C29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644" y="688252"/>
            <a:ext cx="3312460" cy="186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230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iada huraian foto disediakan.">
            <a:extLst>
              <a:ext uri="{FF2B5EF4-FFF2-40B4-BE49-F238E27FC236}">
                <a16:creationId xmlns:a16="http://schemas.microsoft.com/office/drawing/2014/main" id="{AD6002CE-AC52-E4C3-C9C6-BDFADEEF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0305"/>
            <a:ext cx="3437783" cy="623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74213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Disco Elysium Concept Art &amp; Characters">
            <a:extLst>
              <a:ext uri="{FF2B5EF4-FFF2-40B4-BE49-F238E27FC236}">
                <a16:creationId xmlns:a16="http://schemas.microsoft.com/office/drawing/2014/main" id="{45E0D3F6-45A0-2759-E000-601789B19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8" y="3687674"/>
            <a:ext cx="5224368" cy="290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isco Elysium review – a new standard of RPG writing | PCGamesN">
            <a:extLst>
              <a:ext uri="{FF2B5EF4-FFF2-40B4-BE49-F238E27FC236}">
                <a16:creationId xmlns:a16="http://schemas.microsoft.com/office/drawing/2014/main" id="{9D5ECA7E-D54A-7143-5F52-7FD69D737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16" y="404580"/>
            <a:ext cx="5159870" cy="290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When My Disco Elysium Character Gave Up I Was Like Yeah, I Get It">
            <a:extLst>
              <a:ext uri="{FF2B5EF4-FFF2-40B4-BE49-F238E27FC236}">
                <a16:creationId xmlns:a16="http://schemas.microsoft.com/office/drawing/2014/main" id="{5894AB98-C189-4D36-822E-C1E9BC233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592" y="3687674"/>
            <a:ext cx="5060058" cy="284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lideshow: Disco Elysium: 19 Pieces of Concept Art">
            <a:extLst>
              <a:ext uri="{FF2B5EF4-FFF2-40B4-BE49-F238E27FC236}">
                <a16:creationId xmlns:a16="http://schemas.microsoft.com/office/drawing/2014/main" id="{01D151CB-9565-D00E-C666-0FDB710F9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592" y="404580"/>
            <a:ext cx="5060058" cy="291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1370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lay the Spire Review: The Heart of The Cards - Gideon's Gaming">
            <a:extLst>
              <a:ext uri="{FF2B5EF4-FFF2-40B4-BE49-F238E27FC236}">
                <a16:creationId xmlns:a16="http://schemas.microsoft.com/office/drawing/2014/main" id="{57D48875-41B1-3EE0-D473-4CE7C782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4"/>
            <a:ext cx="5642990" cy="317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The Life and Suffering of Sir Brante on GOG.com">
            <a:extLst>
              <a:ext uri="{FF2B5EF4-FFF2-40B4-BE49-F238E27FC236}">
                <a16:creationId xmlns:a16="http://schemas.microsoft.com/office/drawing/2014/main" id="{53C69F1B-AD4A-D0F5-08F5-1F2FF16D4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3449462"/>
            <a:ext cx="5642990" cy="318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team의 Curious Expedition 2">
            <a:extLst>
              <a:ext uri="{FF2B5EF4-FFF2-40B4-BE49-F238E27FC236}">
                <a16:creationId xmlns:a16="http://schemas.microsoft.com/office/drawing/2014/main" id="{8106BD9B-C227-F73A-EB4C-47DF3AD6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201" y="214314"/>
            <a:ext cx="5642990" cy="317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New Event?? : r/Stellaris">
            <a:extLst>
              <a:ext uri="{FF2B5EF4-FFF2-40B4-BE49-F238E27FC236}">
                <a16:creationId xmlns:a16="http://schemas.microsoft.com/office/drawing/2014/main" id="{8492C63C-CFCF-DF7B-87AA-E0BE1D37F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991" y="3463260"/>
            <a:ext cx="5641365" cy="317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2048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1080</Words>
  <Application>Microsoft Office PowerPoint</Application>
  <PresentationFormat>와이드스크린</PresentationFormat>
  <Paragraphs>258</Paragraphs>
  <Slides>35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맑은 고딕</vt:lpstr>
      <vt:lpstr>맑은 고딕</vt:lpstr>
      <vt:lpstr>Arial</vt:lpstr>
      <vt:lpstr>Office 테마</vt:lpstr>
      <vt:lpstr>Way Nd Choose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Way Nd Choose</dc:title>
  <dc:creator>박 정수</dc:creator>
  <cp:lastModifiedBy>박 정수</cp:lastModifiedBy>
  <cp:revision>22</cp:revision>
  <dcterms:created xsi:type="dcterms:W3CDTF">2023-03-11T23:59:33Z</dcterms:created>
  <dcterms:modified xsi:type="dcterms:W3CDTF">2023-04-25T16:47:39Z</dcterms:modified>
  <cp:version>1000.0000.01</cp:version>
</cp:coreProperties>
</file>